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303" r:id="rId3"/>
    <p:sldId id="290" r:id="rId4"/>
    <p:sldId id="291" r:id="rId5"/>
    <p:sldId id="292" r:id="rId6"/>
    <p:sldId id="293" r:id="rId7"/>
    <p:sldId id="264" r:id="rId8"/>
    <p:sldId id="265" r:id="rId9"/>
    <p:sldId id="257" r:id="rId10"/>
    <p:sldId id="266" r:id="rId11"/>
    <p:sldId id="284" r:id="rId12"/>
    <p:sldId id="267" r:id="rId13"/>
    <p:sldId id="268" r:id="rId14"/>
    <p:sldId id="277" r:id="rId15"/>
    <p:sldId id="269" r:id="rId16"/>
    <p:sldId id="298" r:id="rId17"/>
    <p:sldId id="285" r:id="rId18"/>
    <p:sldId id="286" r:id="rId19"/>
    <p:sldId id="287" r:id="rId20"/>
    <p:sldId id="288" r:id="rId21"/>
    <p:sldId id="289" r:id="rId22"/>
    <p:sldId id="300" r:id="rId23"/>
    <p:sldId id="301" r:id="rId24"/>
    <p:sldId id="271" r:id="rId25"/>
    <p:sldId id="294" r:id="rId26"/>
    <p:sldId id="295" r:id="rId27"/>
    <p:sldId id="296" r:id="rId28"/>
    <p:sldId id="297" r:id="rId29"/>
    <p:sldId id="258" r:id="rId30"/>
    <p:sldId id="304" r:id="rId31"/>
    <p:sldId id="302" r:id="rId32"/>
    <p:sldId id="28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863" autoAdjust="0"/>
  </p:normalViewPr>
  <p:slideViewPr>
    <p:cSldViewPr snapToGrid="0">
      <p:cViewPr varScale="1">
        <p:scale>
          <a:sx n="102" d="100"/>
          <a:sy n="102" d="100"/>
        </p:scale>
        <p:origin x="29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tevenwe.CB300-06\Desktop\Thesis\Resources\Snips\Correlated%20Wells%20Exampl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SEvans\Work\Groundwater\Screenshots\Presentation\ExampleLinear%20Regression.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SEvans\Work\Groundwater\Screenshots\Presentation\ExampleLinear%20Regression.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SEvans\Work\Groundwater\Screenshots\Presentation\ExampleLinear%20Regression.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tevenwe.CB300-06\Desktop\Thesis\Resources\Presentation\Kriging_Example.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tevenwe.CB300-06\Desktop\Thesis\Resources\Presentation\Kriging_Example.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tevenwe.CB300-06\Desktop\Thesis\Resources\Presentation\Kriging_Example.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tevenwe.CB300-06\Desktop\Thesis\Resources\Presentation\Kriging_Example.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557507234672589"/>
          <c:y val="1.9418489252393034E-2"/>
          <c:w val="0.83007672117908338"/>
          <c:h val="0.86321093370487956"/>
        </c:manualLayout>
      </c:layout>
      <c:scatterChart>
        <c:scatterStyle val="smoothMarker"/>
        <c:varyColors val="0"/>
        <c:ser>
          <c:idx val="0"/>
          <c:order val="0"/>
          <c:tx>
            <c:strRef>
              <c:f>'depth-to-water-table-at (3)'!$B$1</c:f>
              <c:strCache>
                <c:ptCount val="1"/>
                <c:pt idx="0">
                  <c:v>Well 374554113020801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'depth-to-water-table-at (3)'!$A$2:$A$51</c:f>
              <c:numCache>
                <c:formatCode>m/d/yyyy</c:formatCode>
                <c:ptCount val="50"/>
                <c:pt idx="0">
                  <c:v>26961</c:v>
                </c:pt>
                <c:pt idx="1">
                  <c:v>27107</c:v>
                </c:pt>
                <c:pt idx="2">
                  <c:v>28402</c:v>
                </c:pt>
                <c:pt idx="3">
                  <c:v>28551</c:v>
                </c:pt>
                <c:pt idx="4">
                  <c:v>28565</c:v>
                </c:pt>
                <c:pt idx="5">
                  <c:v>28920</c:v>
                </c:pt>
                <c:pt idx="6">
                  <c:v>29287</c:v>
                </c:pt>
                <c:pt idx="7">
                  <c:v>29647</c:v>
                </c:pt>
                <c:pt idx="8">
                  <c:v>30011</c:v>
                </c:pt>
                <c:pt idx="9">
                  <c:v>30376</c:v>
                </c:pt>
                <c:pt idx="10">
                  <c:v>30748</c:v>
                </c:pt>
                <c:pt idx="11">
                  <c:v>31111</c:v>
                </c:pt>
                <c:pt idx="12">
                  <c:v>31474</c:v>
                </c:pt>
                <c:pt idx="13">
                  <c:v>31841</c:v>
                </c:pt>
                <c:pt idx="14">
                  <c:v>32203</c:v>
                </c:pt>
                <c:pt idx="15">
                  <c:v>32576</c:v>
                </c:pt>
                <c:pt idx="16">
                  <c:v>32939</c:v>
                </c:pt>
                <c:pt idx="17">
                  <c:v>33298</c:v>
                </c:pt>
                <c:pt idx="18">
                  <c:v>33672</c:v>
                </c:pt>
                <c:pt idx="19">
                  <c:v>34030</c:v>
                </c:pt>
                <c:pt idx="20">
                  <c:v>34402</c:v>
                </c:pt>
                <c:pt idx="21">
                  <c:v>34766</c:v>
                </c:pt>
                <c:pt idx="22">
                  <c:v>35131</c:v>
                </c:pt>
                <c:pt idx="23">
                  <c:v>35493</c:v>
                </c:pt>
                <c:pt idx="24">
                  <c:v>35759</c:v>
                </c:pt>
                <c:pt idx="25">
                  <c:v>35870</c:v>
                </c:pt>
                <c:pt idx="26">
                  <c:v>36117</c:v>
                </c:pt>
                <c:pt idx="27">
                  <c:v>36235</c:v>
                </c:pt>
                <c:pt idx="28">
                  <c:v>36466</c:v>
                </c:pt>
                <c:pt idx="29">
                  <c:v>36599</c:v>
                </c:pt>
                <c:pt idx="30">
                  <c:v>36958</c:v>
                </c:pt>
                <c:pt idx="31">
                  <c:v>37321</c:v>
                </c:pt>
                <c:pt idx="32">
                  <c:v>37691</c:v>
                </c:pt>
                <c:pt idx="33">
                  <c:v>38061</c:v>
                </c:pt>
                <c:pt idx="34">
                  <c:v>38433</c:v>
                </c:pt>
                <c:pt idx="35">
                  <c:v>38799</c:v>
                </c:pt>
                <c:pt idx="36">
                  <c:v>39163</c:v>
                </c:pt>
                <c:pt idx="37">
                  <c:v>39525</c:v>
                </c:pt>
                <c:pt idx="38">
                  <c:v>39874</c:v>
                </c:pt>
                <c:pt idx="39">
                  <c:v>40240</c:v>
                </c:pt>
                <c:pt idx="40">
                  <c:v>40618</c:v>
                </c:pt>
                <c:pt idx="41">
                  <c:v>40981</c:v>
                </c:pt>
                <c:pt idx="42">
                  <c:v>41220</c:v>
                </c:pt>
                <c:pt idx="43">
                  <c:v>41344</c:v>
                </c:pt>
                <c:pt idx="44">
                  <c:v>41591</c:v>
                </c:pt>
                <c:pt idx="45">
                  <c:v>41709</c:v>
                </c:pt>
                <c:pt idx="46">
                  <c:v>42075</c:v>
                </c:pt>
                <c:pt idx="47">
                  <c:v>42431</c:v>
                </c:pt>
                <c:pt idx="48">
                  <c:v>42796</c:v>
                </c:pt>
                <c:pt idx="49">
                  <c:v>43165</c:v>
                </c:pt>
              </c:numCache>
            </c:numRef>
          </c:xVal>
          <c:yVal>
            <c:numRef>
              <c:f>'depth-to-water-table-at (3)'!$B$2:$B$51</c:f>
              <c:numCache>
                <c:formatCode>General</c:formatCode>
                <c:ptCount val="50"/>
                <c:pt idx="0">
                  <c:v>5464</c:v>
                </c:pt>
                <c:pt idx="1">
                  <c:v>5479</c:v>
                </c:pt>
                <c:pt idx="2">
                  <c:v>5447.69</c:v>
                </c:pt>
                <c:pt idx="3">
                  <c:v>5463.67</c:v>
                </c:pt>
                <c:pt idx="4">
                  <c:v>5464.37</c:v>
                </c:pt>
                <c:pt idx="5">
                  <c:v>5465.52</c:v>
                </c:pt>
                <c:pt idx="6">
                  <c:v>5466.28</c:v>
                </c:pt>
                <c:pt idx="7">
                  <c:v>5481.29</c:v>
                </c:pt>
                <c:pt idx="8">
                  <c:v>5470.98</c:v>
                </c:pt>
                <c:pt idx="9">
                  <c:v>5469.91</c:v>
                </c:pt>
                <c:pt idx="10">
                  <c:v>5472.66</c:v>
                </c:pt>
                <c:pt idx="11">
                  <c:v>5475.48</c:v>
                </c:pt>
                <c:pt idx="12">
                  <c:v>5475.13</c:v>
                </c:pt>
                <c:pt idx="13">
                  <c:v>5478.35</c:v>
                </c:pt>
                <c:pt idx="14">
                  <c:v>5479.72</c:v>
                </c:pt>
                <c:pt idx="15">
                  <c:v>5480.21</c:v>
                </c:pt>
                <c:pt idx="16">
                  <c:v>5475.7</c:v>
                </c:pt>
                <c:pt idx="17">
                  <c:v>5472.82</c:v>
                </c:pt>
                <c:pt idx="18">
                  <c:v>5469.65</c:v>
                </c:pt>
                <c:pt idx="19">
                  <c:v>5466.28</c:v>
                </c:pt>
                <c:pt idx="20">
                  <c:v>5469.03</c:v>
                </c:pt>
                <c:pt idx="21">
                  <c:v>5466.13</c:v>
                </c:pt>
                <c:pt idx="22">
                  <c:v>5469.03</c:v>
                </c:pt>
                <c:pt idx="23">
                  <c:v>5464.36</c:v>
                </c:pt>
                <c:pt idx="24">
                  <c:v>5457.72</c:v>
                </c:pt>
                <c:pt idx="25">
                  <c:v>5464.26</c:v>
                </c:pt>
                <c:pt idx="26">
                  <c:v>5457.8</c:v>
                </c:pt>
                <c:pt idx="27">
                  <c:v>5465.78</c:v>
                </c:pt>
                <c:pt idx="28">
                  <c:v>5454.48</c:v>
                </c:pt>
                <c:pt idx="29">
                  <c:v>5463.62</c:v>
                </c:pt>
                <c:pt idx="30">
                  <c:v>5459.88</c:v>
                </c:pt>
                <c:pt idx="31">
                  <c:v>5458.03</c:v>
                </c:pt>
                <c:pt idx="32">
                  <c:v>5451.8</c:v>
                </c:pt>
                <c:pt idx="33">
                  <c:v>5447.36</c:v>
                </c:pt>
                <c:pt idx="34">
                  <c:v>5442.66</c:v>
                </c:pt>
                <c:pt idx="35">
                  <c:v>5445.63</c:v>
                </c:pt>
                <c:pt idx="36">
                  <c:v>5447.17</c:v>
                </c:pt>
                <c:pt idx="37">
                  <c:v>5438.73</c:v>
                </c:pt>
                <c:pt idx="38">
                  <c:v>5433.34</c:v>
                </c:pt>
                <c:pt idx="39">
                  <c:v>5431.48</c:v>
                </c:pt>
                <c:pt idx="40">
                  <c:v>5431.32</c:v>
                </c:pt>
                <c:pt idx="41">
                  <c:v>5440</c:v>
                </c:pt>
                <c:pt idx="42">
                  <c:v>5429.49</c:v>
                </c:pt>
                <c:pt idx="43">
                  <c:v>5439.05</c:v>
                </c:pt>
                <c:pt idx="44">
                  <c:v>5429.45</c:v>
                </c:pt>
                <c:pt idx="45">
                  <c:v>5436.03</c:v>
                </c:pt>
                <c:pt idx="46">
                  <c:v>5429.37</c:v>
                </c:pt>
                <c:pt idx="47">
                  <c:v>5426.3</c:v>
                </c:pt>
                <c:pt idx="48">
                  <c:v>5423.33</c:v>
                </c:pt>
                <c:pt idx="49">
                  <c:v>5423.51</c:v>
                </c:pt>
              </c:numCache>
            </c:numRef>
          </c:yVal>
          <c:smooth val="1"/>
          <c:extLst>
            <c:ext xmlns:c16="http://schemas.microsoft.com/office/drawing/2014/chart" uri="{C3380CC4-5D6E-409C-BE32-E72D297353CC}">
              <c16:uniqueId val="{00000000-B16F-45A5-9339-DB413D77C4A1}"/>
            </c:ext>
          </c:extLst>
        </c:ser>
        <c:ser>
          <c:idx val="1"/>
          <c:order val="1"/>
          <c:tx>
            <c:strRef>
              <c:f>'depth-to-water-table-at (3)'!$D$1</c:f>
              <c:strCache>
                <c:ptCount val="1"/>
                <c:pt idx="0">
                  <c:v>Well 374550113040601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'depth-to-water-table-at (3)'!$C$2:$C$46</c:f>
              <c:numCache>
                <c:formatCode>m/d/yyyy</c:formatCode>
                <c:ptCount val="45"/>
                <c:pt idx="0">
                  <c:v>28402</c:v>
                </c:pt>
                <c:pt idx="1">
                  <c:v>28551</c:v>
                </c:pt>
                <c:pt idx="2">
                  <c:v>28565</c:v>
                </c:pt>
                <c:pt idx="3">
                  <c:v>28930</c:v>
                </c:pt>
                <c:pt idx="4">
                  <c:v>29287</c:v>
                </c:pt>
                <c:pt idx="5">
                  <c:v>29647</c:v>
                </c:pt>
                <c:pt idx="6">
                  <c:v>30011</c:v>
                </c:pt>
                <c:pt idx="7">
                  <c:v>30376</c:v>
                </c:pt>
                <c:pt idx="8">
                  <c:v>30748</c:v>
                </c:pt>
                <c:pt idx="9">
                  <c:v>31111</c:v>
                </c:pt>
                <c:pt idx="10">
                  <c:v>31474</c:v>
                </c:pt>
                <c:pt idx="11">
                  <c:v>31841</c:v>
                </c:pt>
                <c:pt idx="12">
                  <c:v>32203</c:v>
                </c:pt>
                <c:pt idx="13">
                  <c:v>32576</c:v>
                </c:pt>
                <c:pt idx="14">
                  <c:v>32939</c:v>
                </c:pt>
                <c:pt idx="15">
                  <c:v>33298</c:v>
                </c:pt>
                <c:pt idx="16">
                  <c:v>33672</c:v>
                </c:pt>
                <c:pt idx="17">
                  <c:v>34030</c:v>
                </c:pt>
                <c:pt idx="18">
                  <c:v>34402</c:v>
                </c:pt>
                <c:pt idx="19">
                  <c:v>34766</c:v>
                </c:pt>
                <c:pt idx="20">
                  <c:v>35135</c:v>
                </c:pt>
                <c:pt idx="21">
                  <c:v>35493</c:v>
                </c:pt>
                <c:pt idx="22">
                  <c:v>35759</c:v>
                </c:pt>
                <c:pt idx="23">
                  <c:v>35870</c:v>
                </c:pt>
                <c:pt idx="24">
                  <c:v>36117</c:v>
                </c:pt>
                <c:pt idx="25">
                  <c:v>36235</c:v>
                </c:pt>
                <c:pt idx="26">
                  <c:v>36467</c:v>
                </c:pt>
                <c:pt idx="27">
                  <c:v>36599</c:v>
                </c:pt>
                <c:pt idx="28">
                  <c:v>36958</c:v>
                </c:pt>
                <c:pt idx="29">
                  <c:v>37321</c:v>
                </c:pt>
                <c:pt idx="30">
                  <c:v>37691</c:v>
                </c:pt>
                <c:pt idx="31">
                  <c:v>38061</c:v>
                </c:pt>
                <c:pt idx="32">
                  <c:v>38433</c:v>
                </c:pt>
                <c:pt idx="33">
                  <c:v>38799</c:v>
                </c:pt>
                <c:pt idx="34">
                  <c:v>39163</c:v>
                </c:pt>
                <c:pt idx="35">
                  <c:v>39525</c:v>
                </c:pt>
                <c:pt idx="36">
                  <c:v>39874</c:v>
                </c:pt>
                <c:pt idx="37">
                  <c:v>40239</c:v>
                </c:pt>
                <c:pt idx="38">
                  <c:v>40618</c:v>
                </c:pt>
                <c:pt idx="39">
                  <c:v>40981</c:v>
                </c:pt>
                <c:pt idx="40">
                  <c:v>41344</c:v>
                </c:pt>
                <c:pt idx="41">
                  <c:v>41709</c:v>
                </c:pt>
                <c:pt idx="42">
                  <c:v>42075</c:v>
                </c:pt>
                <c:pt idx="43">
                  <c:v>42431</c:v>
                </c:pt>
                <c:pt idx="44">
                  <c:v>42795</c:v>
                </c:pt>
              </c:numCache>
            </c:numRef>
          </c:xVal>
          <c:yVal>
            <c:numRef>
              <c:f>'depth-to-water-table-at (3)'!$D$2:$D$46</c:f>
              <c:numCache>
                <c:formatCode>General</c:formatCode>
                <c:ptCount val="45"/>
                <c:pt idx="0">
                  <c:v>5440.1</c:v>
                </c:pt>
                <c:pt idx="1">
                  <c:v>5468.55</c:v>
                </c:pt>
                <c:pt idx="2">
                  <c:v>5468.87</c:v>
                </c:pt>
                <c:pt idx="3">
                  <c:v>5471.08</c:v>
                </c:pt>
                <c:pt idx="4">
                  <c:v>5474.48</c:v>
                </c:pt>
                <c:pt idx="5">
                  <c:v>5478.74</c:v>
                </c:pt>
                <c:pt idx="6">
                  <c:v>5479.5</c:v>
                </c:pt>
                <c:pt idx="7">
                  <c:v>5480.65</c:v>
                </c:pt>
                <c:pt idx="8">
                  <c:v>5486</c:v>
                </c:pt>
                <c:pt idx="9">
                  <c:v>5487.84</c:v>
                </c:pt>
                <c:pt idx="10">
                  <c:v>5487.47</c:v>
                </c:pt>
                <c:pt idx="11">
                  <c:v>5487.29</c:v>
                </c:pt>
                <c:pt idx="12">
                  <c:v>5486.86</c:v>
                </c:pt>
                <c:pt idx="13">
                  <c:v>5488.5</c:v>
                </c:pt>
                <c:pt idx="14">
                  <c:v>5482.28</c:v>
                </c:pt>
                <c:pt idx="15">
                  <c:v>5478.91</c:v>
                </c:pt>
                <c:pt idx="16">
                  <c:v>5475.3</c:v>
                </c:pt>
                <c:pt idx="17">
                  <c:v>5474.2</c:v>
                </c:pt>
                <c:pt idx="18">
                  <c:v>5476.38</c:v>
                </c:pt>
                <c:pt idx="19">
                  <c:v>5472.65</c:v>
                </c:pt>
                <c:pt idx="20">
                  <c:v>5477.46</c:v>
                </c:pt>
                <c:pt idx="21">
                  <c:v>5472.35</c:v>
                </c:pt>
                <c:pt idx="22">
                  <c:v>5466.8</c:v>
                </c:pt>
                <c:pt idx="23">
                  <c:v>5471.11</c:v>
                </c:pt>
                <c:pt idx="24">
                  <c:v>5467.62</c:v>
                </c:pt>
                <c:pt idx="25">
                  <c:v>5474.24</c:v>
                </c:pt>
                <c:pt idx="26">
                  <c:v>5462.93</c:v>
                </c:pt>
                <c:pt idx="27">
                  <c:v>5472.76</c:v>
                </c:pt>
                <c:pt idx="28">
                  <c:v>5467.56</c:v>
                </c:pt>
                <c:pt idx="29">
                  <c:v>5466.04</c:v>
                </c:pt>
                <c:pt idx="30">
                  <c:v>5459.46</c:v>
                </c:pt>
                <c:pt idx="31">
                  <c:v>5455.33</c:v>
                </c:pt>
                <c:pt idx="32">
                  <c:v>5451.68</c:v>
                </c:pt>
                <c:pt idx="33">
                  <c:v>5460.7</c:v>
                </c:pt>
                <c:pt idx="34">
                  <c:v>5458.8</c:v>
                </c:pt>
                <c:pt idx="35">
                  <c:v>5454.67</c:v>
                </c:pt>
                <c:pt idx="36">
                  <c:v>5452</c:v>
                </c:pt>
                <c:pt idx="37">
                  <c:v>5449.88</c:v>
                </c:pt>
                <c:pt idx="38">
                  <c:v>5453.24</c:v>
                </c:pt>
                <c:pt idx="39">
                  <c:v>5460.97</c:v>
                </c:pt>
                <c:pt idx="40">
                  <c:v>5458.48</c:v>
                </c:pt>
                <c:pt idx="41">
                  <c:v>5456.92</c:v>
                </c:pt>
                <c:pt idx="42">
                  <c:v>5450.26</c:v>
                </c:pt>
                <c:pt idx="43">
                  <c:v>5446.93</c:v>
                </c:pt>
                <c:pt idx="44">
                  <c:v>5446.53</c:v>
                </c:pt>
              </c:numCache>
            </c:numRef>
          </c:yVal>
          <c:smooth val="1"/>
          <c:extLst>
            <c:ext xmlns:c16="http://schemas.microsoft.com/office/drawing/2014/chart" uri="{C3380CC4-5D6E-409C-BE32-E72D297353CC}">
              <c16:uniqueId val="{00000001-B16F-45A5-9339-DB413D77C4A1}"/>
            </c:ext>
          </c:extLst>
        </c:ser>
        <c:ser>
          <c:idx val="2"/>
          <c:order val="2"/>
          <c:tx>
            <c:strRef>
              <c:f>'depth-to-water-table-at (3)'!$F$1</c:f>
              <c:strCache>
                <c:ptCount val="1"/>
                <c:pt idx="0">
                  <c:v>Well 37342113100801</c:v>
                </c:pt>
              </c:strCache>
            </c:strRef>
          </c:tx>
          <c:spPr>
            <a:ln w="19050" cap="rnd">
              <a:solidFill>
                <a:srgbClr val="00B050"/>
              </a:solidFill>
              <a:round/>
            </a:ln>
            <a:effectLst/>
          </c:spPr>
          <c:marker>
            <c:symbol val="circle"/>
            <c:size val="5"/>
            <c:spPr>
              <a:solidFill>
                <a:srgbClr val="00B050"/>
              </a:solidFill>
              <a:ln w="9525">
                <a:solidFill>
                  <a:srgbClr val="00B050"/>
                </a:solidFill>
              </a:ln>
              <a:effectLst/>
            </c:spPr>
          </c:marker>
          <c:xVal>
            <c:numRef>
              <c:f>'depth-to-water-table-at (3)'!$E$2:$E$44</c:f>
              <c:numCache>
                <c:formatCode>m/d/yyyy\ h:mm</c:formatCode>
                <c:ptCount val="43"/>
                <c:pt idx="0">
                  <c:v>28449</c:v>
                </c:pt>
                <c:pt idx="1">
                  <c:v>28566</c:v>
                </c:pt>
                <c:pt idx="2">
                  <c:v>28926</c:v>
                </c:pt>
                <c:pt idx="3">
                  <c:v>29649</c:v>
                </c:pt>
                <c:pt idx="4">
                  <c:v>30015</c:v>
                </c:pt>
                <c:pt idx="5">
                  <c:v>30383</c:v>
                </c:pt>
                <c:pt idx="6">
                  <c:v>31111</c:v>
                </c:pt>
                <c:pt idx="7">
                  <c:v>31474</c:v>
                </c:pt>
                <c:pt idx="8">
                  <c:v>31845</c:v>
                </c:pt>
                <c:pt idx="9">
                  <c:v>32209</c:v>
                </c:pt>
                <c:pt idx="10">
                  <c:v>32575</c:v>
                </c:pt>
                <c:pt idx="11">
                  <c:v>32937</c:v>
                </c:pt>
                <c:pt idx="12">
                  <c:v>33298</c:v>
                </c:pt>
                <c:pt idx="13">
                  <c:v>33673</c:v>
                </c:pt>
                <c:pt idx="14">
                  <c:v>34036</c:v>
                </c:pt>
                <c:pt idx="15">
                  <c:v>34402</c:v>
                </c:pt>
                <c:pt idx="16">
                  <c:v>34767</c:v>
                </c:pt>
                <c:pt idx="17">
                  <c:v>35132</c:v>
                </c:pt>
                <c:pt idx="18">
                  <c:v>35492</c:v>
                </c:pt>
                <c:pt idx="19">
                  <c:v>35759</c:v>
                </c:pt>
                <c:pt idx="20">
                  <c:v>35870</c:v>
                </c:pt>
                <c:pt idx="21">
                  <c:v>36117</c:v>
                </c:pt>
                <c:pt idx="22">
                  <c:v>36234</c:v>
                </c:pt>
                <c:pt idx="23">
                  <c:v>36466</c:v>
                </c:pt>
                <c:pt idx="24">
                  <c:v>36598</c:v>
                </c:pt>
                <c:pt idx="25">
                  <c:v>36959</c:v>
                </c:pt>
                <c:pt idx="26">
                  <c:v>37322</c:v>
                </c:pt>
                <c:pt idx="27">
                  <c:v>37693</c:v>
                </c:pt>
                <c:pt idx="28">
                  <c:v>38062</c:v>
                </c:pt>
                <c:pt idx="29">
                  <c:v>38439</c:v>
                </c:pt>
                <c:pt idx="30">
                  <c:v>38800</c:v>
                </c:pt>
                <c:pt idx="31">
                  <c:v>39164</c:v>
                </c:pt>
                <c:pt idx="32">
                  <c:v>39527</c:v>
                </c:pt>
                <c:pt idx="33">
                  <c:v>39881</c:v>
                </c:pt>
                <c:pt idx="34">
                  <c:v>40248</c:v>
                </c:pt>
                <c:pt idx="35">
                  <c:v>40625</c:v>
                </c:pt>
                <c:pt idx="36">
                  <c:v>40982</c:v>
                </c:pt>
                <c:pt idx="37">
                  <c:v>41346</c:v>
                </c:pt>
                <c:pt idx="38">
                  <c:v>41710</c:v>
                </c:pt>
                <c:pt idx="39">
                  <c:v>42082</c:v>
                </c:pt>
                <c:pt idx="40">
                  <c:v>42430</c:v>
                </c:pt>
                <c:pt idx="41">
                  <c:v>42795</c:v>
                </c:pt>
                <c:pt idx="42">
                  <c:v>43164</c:v>
                </c:pt>
              </c:numCache>
            </c:numRef>
          </c:xVal>
          <c:yVal>
            <c:numRef>
              <c:f>'depth-to-water-table-at (3)'!$F$2:$F$44</c:f>
              <c:numCache>
                <c:formatCode>General</c:formatCode>
                <c:ptCount val="43"/>
                <c:pt idx="0">
                  <c:v>5434.84</c:v>
                </c:pt>
                <c:pt idx="1">
                  <c:v>5440.85</c:v>
                </c:pt>
                <c:pt idx="2">
                  <c:v>5441.8</c:v>
                </c:pt>
                <c:pt idx="3">
                  <c:v>5450.39</c:v>
                </c:pt>
                <c:pt idx="4">
                  <c:v>5452</c:v>
                </c:pt>
                <c:pt idx="5">
                  <c:v>5452.68</c:v>
                </c:pt>
                <c:pt idx="6">
                  <c:v>5461.45</c:v>
                </c:pt>
                <c:pt idx="7">
                  <c:v>5461.87</c:v>
                </c:pt>
                <c:pt idx="8">
                  <c:v>5462.15</c:v>
                </c:pt>
                <c:pt idx="9">
                  <c:v>5462.1</c:v>
                </c:pt>
                <c:pt idx="10">
                  <c:v>5462.27</c:v>
                </c:pt>
                <c:pt idx="11">
                  <c:v>5461.58</c:v>
                </c:pt>
                <c:pt idx="12">
                  <c:v>5458.89</c:v>
                </c:pt>
                <c:pt idx="13">
                  <c:v>5455.82</c:v>
                </c:pt>
                <c:pt idx="14">
                  <c:v>5453</c:v>
                </c:pt>
                <c:pt idx="15">
                  <c:v>5454.16</c:v>
                </c:pt>
                <c:pt idx="16">
                  <c:v>5448.83</c:v>
                </c:pt>
                <c:pt idx="17">
                  <c:v>5454.41</c:v>
                </c:pt>
                <c:pt idx="18">
                  <c:v>5448.08</c:v>
                </c:pt>
                <c:pt idx="19">
                  <c:v>5444.36</c:v>
                </c:pt>
                <c:pt idx="20">
                  <c:v>5446.78</c:v>
                </c:pt>
                <c:pt idx="21">
                  <c:v>5444.62</c:v>
                </c:pt>
                <c:pt idx="22">
                  <c:v>5447.88</c:v>
                </c:pt>
                <c:pt idx="23">
                  <c:v>5439.54</c:v>
                </c:pt>
                <c:pt idx="24">
                  <c:v>5441.75</c:v>
                </c:pt>
                <c:pt idx="25">
                  <c:v>5438.4</c:v>
                </c:pt>
                <c:pt idx="26">
                  <c:v>5436.2</c:v>
                </c:pt>
                <c:pt idx="27">
                  <c:v>5429.21</c:v>
                </c:pt>
                <c:pt idx="28">
                  <c:v>5421.21</c:v>
                </c:pt>
                <c:pt idx="29">
                  <c:v>5419.22</c:v>
                </c:pt>
                <c:pt idx="30">
                  <c:v>5423.66</c:v>
                </c:pt>
                <c:pt idx="31">
                  <c:v>5425.26</c:v>
                </c:pt>
                <c:pt idx="32">
                  <c:v>5418.36</c:v>
                </c:pt>
                <c:pt idx="33">
                  <c:v>5415.17</c:v>
                </c:pt>
                <c:pt idx="34">
                  <c:v>5413.55</c:v>
                </c:pt>
                <c:pt idx="35">
                  <c:v>5412.3</c:v>
                </c:pt>
                <c:pt idx="36">
                  <c:v>5417.82</c:v>
                </c:pt>
                <c:pt idx="37">
                  <c:v>5414.2</c:v>
                </c:pt>
                <c:pt idx="38">
                  <c:v>5413.66</c:v>
                </c:pt>
                <c:pt idx="39">
                  <c:v>5408.4</c:v>
                </c:pt>
                <c:pt idx="40">
                  <c:v>5405.75</c:v>
                </c:pt>
                <c:pt idx="41">
                  <c:v>5402.35</c:v>
                </c:pt>
                <c:pt idx="42">
                  <c:v>5398.24</c:v>
                </c:pt>
              </c:numCache>
            </c:numRef>
          </c:yVal>
          <c:smooth val="1"/>
          <c:extLst>
            <c:ext xmlns:c16="http://schemas.microsoft.com/office/drawing/2014/chart" uri="{C3380CC4-5D6E-409C-BE32-E72D297353CC}">
              <c16:uniqueId val="{00000002-B16F-45A5-9339-DB413D77C4A1}"/>
            </c:ext>
          </c:extLst>
        </c:ser>
        <c:dLbls>
          <c:showLegendKey val="0"/>
          <c:showVal val="0"/>
          <c:showCatName val="0"/>
          <c:showSerName val="0"/>
          <c:showPercent val="0"/>
          <c:showBubbleSize val="0"/>
        </c:dLbls>
        <c:axId val="344105872"/>
        <c:axId val="344106200"/>
      </c:scatterChart>
      <c:valAx>
        <c:axId val="344105872"/>
        <c:scaling>
          <c:orientation val="minMax"/>
          <c:max val="44000"/>
          <c:min val="27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layout>
            <c:manualLayout>
              <c:xMode val="edge"/>
              <c:yMode val="edge"/>
              <c:x val="0.47885288377414359"/>
              <c:y val="0.9407482054843904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yy"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4106200"/>
        <c:crosses val="autoZero"/>
        <c:crossBetween val="midCat"/>
      </c:valAx>
      <c:valAx>
        <c:axId val="3441062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Groundwater Surface Elevation (ft)</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4105872"/>
        <c:crosses val="autoZero"/>
        <c:crossBetween val="midCat"/>
      </c:valAx>
      <c:spPr>
        <a:noFill/>
        <a:ln>
          <a:noFill/>
        </a:ln>
        <a:effectLst/>
      </c:spPr>
    </c:plotArea>
    <c:legend>
      <c:legendPos val="r"/>
      <c:layout>
        <c:manualLayout>
          <c:xMode val="edge"/>
          <c:yMode val="edge"/>
          <c:x val="0.1413178881485968"/>
          <c:y val="0.67516184394221346"/>
          <c:w val="0.29621088229355946"/>
          <c:h val="0.1877927005633046"/>
        </c:manualLayout>
      </c:layout>
      <c:overlay val="0"/>
      <c:spPr>
        <a:solidFill>
          <a:schemeClr val="bg1"/>
        </a:solidFill>
        <a:ln>
          <a:solidFill>
            <a:schemeClr val="tx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Multi-Linear Regression</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Sheet1!$F$2</c:f>
              <c:strCache>
                <c:ptCount val="1"/>
                <c:pt idx="0">
                  <c:v>target well y</c:v>
                </c:pt>
              </c:strCache>
            </c:strRef>
          </c:tx>
          <c:spPr>
            <a:ln w="19050" cap="rnd">
              <a:solidFill>
                <a:schemeClr val="tx1"/>
              </a:solidFill>
              <a:round/>
            </a:ln>
            <a:effectLst/>
          </c:spPr>
          <c:marker>
            <c:symbol val="circle"/>
            <c:size val="5"/>
            <c:spPr>
              <a:solidFill>
                <a:schemeClr val="accent1"/>
              </a:solidFill>
              <a:ln w="9525">
                <a:solidFill>
                  <a:schemeClr val="tx1"/>
                </a:solidFill>
              </a:ln>
              <a:effectLst/>
            </c:spPr>
          </c:marker>
          <c:xVal>
            <c:numRef>
              <c:f>Sheet1!$A$3:$A$10</c:f>
              <c:numCache>
                <c:formatCode>General</c:formatCode>
                <c:ptCount val="8"/>
                <c:pt idx="0">
                  <c:v>1995</c:v>
                </c:pt>
                <c:pt idx="1">
                  <c:v>1996</c:v>
                </c:pt>
                <c:pt idx="2">
                  <c:v>1997</c:v>
                </c:pt>
                <c:pt idx="3">
                  <c:v>1998</c:v>
                </c:pt>
                <c:pt idx="4">
                  <c:v>1999</c:v>
                </c:pt>
                <c:pt idx="5">
                  <c:v>2000</c:v>
                </c:pt>
                <c:pt idx="6">
                  <c:v>2001</c:v>
                </c:pt>
                <c:pt idx="7">
                  <c:v>2002</c:v>
                </c:pt>
              </c:numCache>
            </c:numRef>
          </c:xVal>
          <c:yVal>
            <c:numRef>
              <c:f>Sheet1!$F$3:$F$10</c:f>
              <c:numCache>
                <c:formatCode>General</c:formatCode>
                <c:ptCount val="8"/>
                <c:pt idx="0">
                  <c:v>3</c:v>
                </c:pt>
                <c:pt idx="1">
                  <c:v>3.5</c:v>
                </c:pt>
                <c:pt idx="2">
                  <c:v>3.75</c:v>
                </c:pt>
              </c:numCache>
            </c:numRef>
          </c:yVal>
          <c:smooth val="1"/>
          <c:extLst>
            <c:ext xmlns:c16="http://schemas.microsoft.com/office/drawing/2014/chart" uri="{C3380CC4-5D6E-409C-BE32-E72D297353CC}">
              <c16:uniqueId val="{00000000-380D-4C4C-882B-466A88D03207}"/>
            </c:ext>
          </c:extLst>
        </c:ser>
        <c:dLbls>
          <c:showLegendKey val="0"/>
          <c:showVal val="0"/>
          <c:showCatName val="0"/>
          <c:showSerName val="0"/>
          <c:showPercent val="0"/>
          <c:showBubbleSize val="0"/>
        </c:dLbls>
        <c:axId val="357663072"/>
        <c:axId val="357662744"/>
      </c:scatterChart>
      <c:valAx>
        <c:axId val="3576630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7662744"/>
        <c:crosses val="autoZero"/>
        <c:crossBetween val="midCat"/>
      </c:valAx>
      <c:valAx>
        <c:axId val="357662744"/>
        <c:scaling>
          <c:orientation val="minMax"/>
          <c:max val="7"/>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Elevation of Water Table (ft)</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7663072"/>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Multi-Linear Regression</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Sheet1!$B$2</c:f>
              <c:strCache>
                <c:ptCount val="1"/>
                <c:pt idx="0">
                  <c:v>well a</c:v>
                </c:pt>
              </c:strCache>
            </c:strRef>
          </c:tx>
          <c:spPr>
            <a:ln w="19050" cap="rnd">
              <a:solidFill>
                <a:schemeClr val="accent1"/>
              </a:solidFill>
              <a:prstDash val="sysDash"/>
              <a:round/>
            </a:ln>
            <a:effectLst/>
          </c:spPr>
          <c:marker>
            <c:symbol val="circle"/>
            <c:size val="5"/>
            <c:spPr>
              <a:solidFill>
                <a:schemeClr val="accent1"/>
              </a:solidFill>
              <a:ln w="9525">
                <a:solidFill>
                  <a:schemeClr val="accent1"/>
                </a:solidFill>
              </a:ln>
              <a:effectLst/>
            </c:spPr>
          </c:marker>
          <c:xVal>
            <c:numRef>
              <c:f>Sheet1!$A$3:$A$10</c:f>
              <c:numCache>
                <c:formatCode>General</c:formatCode>
                <c:ptCount val="8"/>
                <c:pt idx="0">
                  <c:v>1995</c:v>
                </c:pt>
                <c:pt idx="1">
                  <c:v>1996</c:v>
                </c:pt>
                <c:pt idx="2">
                  <c:v>1997</c:v>
                </c:pt>
                <c:pt idx="3">
                  <c:v>1998</c:v>
                </c:pt>
                <c:pt idx="4">
                  <c:v>1999</c:v>
                </c:pt>
                <c:pt idx="5">
                  <c:v>2000</c:v>
                </c:pt>
                <c:pt idx="6">
                  <c:v>2001</c:v>
                </c:pt>
                <c:pt idx="7">
                  <c:v>2002</c:v>
                </c:pt>
              </c:numCache>
            </c:numRef>
          </c:xVal>
          <c:yVal>
            <c:numRef>
              <c:f>Sheet1!$B$3:$B$10</c:f>
              <c:numCache>
                <c:formatCode>General</c:formatCode>
                <c:ptCount val="8"/>
                <c:pt idx="0">
                  <c:v>2</c:v>
                </c:pt>
                <c:pt idx="1">
                  <c:v>3</c:v>
                </c:pt>
                <c:pt idx="2">
                  <c:v>4</c:v>
                </c:pt>
                <c:pt idx="3">
                  <c:v>4.5</c:v>
                </c:pt>
                <c:pt idx="4">
                  <c:v>5</c:v>
                </c:pt>
                <c:pt idx="5">
                  <c:v>5.5</c:v>
                </c:pt>
                <c:pt idx="6">
                  <c:v>5</c:v>
                </c:pt>
                <c:pt idx="7">
                  <c:v>5.5</c:v>
                </c:pt>
              </c:numCache>
            </c:numRef>
          </c:yVal>
          <c:smooth val="1"/>
          <c:extLst>
            <c:ext xmlns:c16="http://schemas.microsoft.com/office/drawing/2014/chart" uri="{C3380CC4-5D6E-409C-BE32-E72D297353CC}">
              <c16:uniqueId val="{00000000-E1B5-4EED-AA27-2153D88E7D09}"/>
            </c:ext>
          </c:extLst>
        </c:ser>
        <c:ser>
          <c:idx val="1"/>
          <c:order val="1"/>
          <c:tx>
            <c:strRef>
              <c:f>Sheet1!$C$2</c:f>
              <c:strCache>
                <c:ptCount val="1"/>
                <c:pt idx="0">
                  <c:v>well b</c:v>
                </c:pt>
              </c:strCache>
            </c:strRef>
          </c:tx>
          <c:spPr>
            <a:ln w="19050" cap="rnd">
              <a:solidFill>
                <a:schemeClr val="accent2"/>
              </a:solidFill>
              <a:prstDash val="sysDash"/>
              <a:round/>
            </a:ln>
            <a:effectLst/>
          </c:spPr>
          <c:marker>
            <c:symbol val="circle"/>
            <c:size val="5"/>
            <c:spPr>
              <a:solidFill>
                <a:schemeClr val="accent2"/>
              </a:solidFill>
              <a:ln w="9525">
                <a:solidFill>
                  <a:schemeClr val="accent2"/>
                </a:solidFill>
              </a:ln>
              <a:effectLst/>
            </c:spPr>
          </c:marker>
          <c:xVal>
            <c:numRef>
              <c:f>Sheet1!$A$3:$A$10</c:f>
              <c:numCache>
                <c:formatCode>General</c:formatCode>
                <c:ptCount val="8"/>
                <c:pt idx="0">
                  <c:v>1995</c:v>
                </c:pt>
                <c:pt idx="1">
                  <c:v>1996</c:v>
                </c:pt>
                <c:pt idx="2">
                  <c:v>1997</c:v>
                </c:pt>
                <c:pt idx="3">
                  <c:v>1998</c:v>
                </c:pt>
                <c:pt idx="4">
                  <c:v>1999</c:v>
                </c:pt>
                <c:pt idx="5">
                  <c:v>2000</c:v>
                </c:pt>
                <c:pt idx="6">
                  <c:v>2001</c:v>
                </c:pt>
                <c:pt idx="7">
                  <c:v>2002</c:v>
                </c:pt>
              </c:numCache>
            </c:numRef>
          </c:xVal>
          <c:yVal>
            <c:numRef>
              <c:f>Sheet1!$C$3:$C$10</c:f>
              <c:numCache>
                <c:formatCode>General</c:formatCode>
                <c:ptCount val="8"/>
                <c:pt idx="0">
                  <c:v>4</c:v>
                </c:pt>
                <c:pt idx="1">
                  <c:v>4.5</c:v>
                </c:pt>
                <c:pt idx="2">
                  <c:v>5</c:v>
                </c:pt>
                <c:pt idx="3">
                  <c:v>5.5</c:v>
                </c:pt>
                <c:pt idx="4">
                  <c:v>5</c:v>
                </c:pt>
                <c:pt idx="5">
                  <c:v>5.5</c:v>
                </c:pt>
                <c:pt idx="6">
                  <c:v>6</c:v>
                </c:pt>
                <c:pt idx="7">
                  <c:v>6</c:v>
                </c:pt>
              </c:numCache>
            </c:numRef>
          </c:yVal>
          <c:smooth val="1"/>
          <c:extLst>
            <c:ext xmlns:c16="http://schemas.microsoft.com/office/drawing/2014/chart" uri="{C3380CC4-5D6E-409C-BE32-E72D297353CC}">
              <c16:uniqueId val="{00000001-E1B5-4EED-AA27-2153D88E7D09}"/>
            </c:ext>
          </c:extLst>
        </c:ser>
        <c:ser>
          <c:idx val="2"/>
          <c:order val="2"/>
          <c:tx>
            <c:strRef>
              <c:f>Sheet1!$D$2</c:f>
              <c:strCache>
                <c:ptCount val="1"/>
                <c:pt idx="0">
                  <c:v>well c</c:v>
                </c:pt>
              </c:strCache>
            </c:strRef>
          </c:tx>
          <c:spPr>
            <a:ln w="19050" cap="rnd">
              <a:solidFill>
                <a:schemeClr val="accent3"/>
              </a:solidFill>
              <a:prstDash val="sysDash"/>
              <a:round/>
            </a:ln>
            <a:effectLst/>
          </c:spPr>
          <c:marker>
            <c:symbol val="circle"/>
            <c:size val="5"/>
            <c:spPr>
              <a:solidFill>
                <a:schemeClr val="accent3"/>
              </a:solidFill>
              <a:ln w="9525">
                <a:solidFill>
                  <a:schemeClr val="accent3"/>
                </a:solidFill>
              </a:ln>
              <a:effectLst/>
            </c:spPr>
          </c:marker>
          <c:xVal>
            <c:numRef>
              <c:f>Sheet1!$A$3:$A$10</c:f>
              <c:numCache>
                <c:formatCode>General</c:formatCode>
                <c:ptCount val="8"/>
                <c:pt idx="0">
                  <c:v>1995</c:v>
                </c:pt>
                <c:pt idx="1">
                  <c:v>1996</c:v>
                </c:pt>
                <c:pt idx="2">
                  <c:v>1997</c:v>
                </c:pt>
                <c:pt idx="3">
                  <c:v>1998</c:v>
                </c:pt>
                <c:pt idx="4">
                  <c:v>1999</c:v>
                </c:pt>
                <c:pt idx="5">
                  <c:v>2000</c:v>
                </c:pt>
                <c:pt idx="6">
                  <c:v>2001</c:v>
                </c:pt>
                <c:pt idx="7">
                  <c:v>2002</c:v>
                </c:pt>
              </c:numCache>
            </c:numRef>
          </c:xVal>
          <c:yVal>
            <c:numRef>
              <c:f>Sheet1!$D$3:$D$10</c:f>
              <c:numCache>
                <c:formatCode>General</c:formatCode>
                <c:ptCount val="8"/>
                <c:pt idx="0">
                  <c:v>2</c:v>
                </c:pt>
                <c:pt idx="1">
                  <c:v>2.5</c:v>
                </c:pt>
                <c:pt idx="2">
                  <c:v>2.75</c:v>
                </c:pt>
                <c:pt idx="3">
                  <c:v>3</c:v>
                </c:pt>
                <c:pt idx="4">
                  <c:v>2.75</c:v>
                </c:pt>
                <c:pt idx="5">
                  <c:v>3</c:v>
                </c:pt>
                <c:pt idx="6">
                  <c:v>3.25</c:v>
                </c:pt>
                <c:pt idx="7">
                  <c:v>3</c:v>
                </c:pt>
              </c:numCache>
            </c:numRef>
          </c:yVal>
          <c:smooth val="1"/>
          <c:extLst>
            <c:ext xmlns:c16="http://schemas.microsoft.com/office/drawing/2014/chart" uri="{C3380CC4-5D6E-409C-BE32-E72D297353CC}">
              <c16:uniqueId val="{00000002-E1B5-4EED-AA27-2153D88E7D09}"/>
            </c:ext>
          </c:extLst>
        </c:ser>
        <c:ser>
          <c:idx val="4"/>
          <c:order val="4"/>
          <c:tx>
            <c:strRef>
              <c:f>Sheet1!$F$2</c:f>
              <c:strCache>
                <c:ptCount val="1"/>
                <c:pt idx="0">
                  <c:v>target well y</c:v>
                </c:pt>
              </c:strCache>
            </c:strRef>
          </c:tx>
          <c:spPr>
            <a:ln w="19050" cap="rnd">
              <a:solidFill>
                <a:schemeClr val="tx1"/>
              </a:solidFill>
              <a:round/>
            </a:ln>
            <a:effectLst/>
          </c:spPr>
          <c:marker>
            <c:symbol val="circle"/>
            <c:size val="5"/>
            <c:spPr>
              <a:solidFill>
                <a:schemeClr val="accent5"/>
              </a:solidFill>
              <a:ln w="9525">
                <a:solidFill>
                  <a:schemeClr val="tx1"/>
                </a:solidFill>
              </a:ln>
              <a:effectLst/>
            </c:spPr>
          </c:marker>
          <c:xVal>
            <c:numRef>
              <c:f>Sheet1!$A$3:$A$10</c:f>
              <c:numCache>
                <c:formatCode>General</c:formatCode>
                <c:ptCount val="8"/>
                <c:pt idx="0">
                  <c:v>1995</c:v>
                </c:pt>
                <c:pt idx="1">
                  <c:v>1996</c:v>
                </c:pt>
                <c:pt idx="2">
                  <c:v>1997</c:v>
                </c:pt>
                <c:pt idx="3">
                  <c:v>1998</c:v>
                </c:pt>
                <c:pt idx="4">
                  <c:v>1999</c:v>
                </c:pt>
                <c:pt idx="5">
                  <c:v>2000</c:v>
                </c:pt>
                <c:pt idx="6">
                  <c:v>2001</c:v>
                </c:pt>
                <c:pt idx="7">
                  <c:v>2002</c:v>
                </c:pt>
              </c:numCache>
            </c:numRef>
          </c:xVal>
          <c:yVal>
            <c:numRef>
              <c:f>Sheet1!$F$3:$F$10</c:f>
              <c:numCache>
                <c:formatCode>General</c:formatCode>
                <c:ptCount val="8"/>
                <c:pt idx="0">
                  <c:v>3</c:v>
                </c:pt>
                <c:pt idx="1">
                  <c:v>3.5</c:v>
                </c:pt>
                <c:pt idx="2">
                  <c:v>3.75</c:v>
                </c:pt>
              </c:numCache>
            </c:numRef>
          </c:yVal>
          <c:smooth val="1"/>
          <c:extLst>
            <c:ext xmlns:c16="http://schemas.microsoft.com/office/drawing/2014/chart" uri="{C3380CC4-5D6E-409C-BE32-E72D297353CC}">
              <c16:uniqueId val="{00000003-E1B5-4EED-AA27-2153D88E7D09}"/>
            </c:ext>
          </c:extLst>
        </c:ser>
        <c:dLbls>
          <c:showLegendKey val="0"/>
          <c:showVal val="0"/>
          <c:showCatName val="0"/>
          <c:showSerName val="0"/>
          <c:showPercent val="0"/>
          <c:showBubbleSize val="0"/>
        </c:dLbls>
        <c:axId val="357663072"/>
        <c:axId val="357662744"/>
        <c:extLst>
          <c:ext xmlns:c15="http://schemas.microsoft.com/office/drawing/2012/chart" uri="{02D57815-91ED-43cb-92C2-25804820EDAC}">
            <c15:filteredScatterSeries>
              <c15:ser>
                <c:idx val="3"/>
                <c:order val="3"/>
                <c:tx>
                  <c:strRef>
                    <c:extLst>
                      <c:ext uri="{02D57815-91ED-43cb-92C2-25804820EDAC}">
                        <c15:formulaRef>
                          <c15:sqref>Sheet1!$E$2</c15:sqref>
                        </c15:formulaRef>
                      </c:ext>
                    </c:extLst>
                    <c:strCache>
                      <c:ptCount val="1"/>
                      <c:pt idx="0">
                        <c:v>well d</c:v>
                      </c:pt>
                    </c:strCache>
                  </c:strRef>
                </c:tx>
                <c:spPr>
                  <a:ln w="19050" cap="rnd">
                    <a:solidFill>
                      <a:schemeClr val="accent4"/>
                    </a:solidFill>
                    <a:prstDash val="sysDash"/>
                    <a:round/>
                  </a:ln>
                  <a:effectLst/>
                </c:spPr>
                <c:marker>
                  <c:symbol val="circle"/>
                  <c:size val="5"/>
                  <c:spPr>
                    <a:solidFill>
                      <a:schemeClr val="accent4"/>
                    </a:solidFill>
                    <a:ln w="9525">
                      <a:solidFill>
                        <a:schemeClr val="accent4"/>
                      </a:solidFill>
                    </a:ln>
                    <a:effectLst/>
                  </c:spPr>
                </c:marker>
                <c:xVal>
                  <c:numRef>
                    <c:extLst>
                      <c:ext uri="{02D57815-91ED-43cb-92C2-25804820EDAC}">
                        <c15:formulaRef>
                          <c15:sqref>Sheet1!$A$3:$A$10</c15:sqref>
                        </c15:formulaRef>
                      </c:ext>
                    </c:extLst>
                    <c:numCache>
                      <c:formatCode>General</c:formatCode>
                      <c:ptCount val="8"/>
                      <c:pt idx="0">
                        <c:v>1995</c:v>
                      </c:pt>
                      <c:pt idx="1">
                        <c:v>1996</c:v>
                      </c:pt>
                      <c:pt idx="2">
                        <c:v>1997</c:v>
                      </c:pt>
                      <c:pt idx="3">
                        <c:v>1998</c:v>
                      </c:pt>
                      <c:pt idx="4">
                        <c:v>1999</c:v>
                      </c:pt>
                      <c:pt idx="5">
                        <c:v>2000</c:v>
                      </c:pt>
                      <c:pt idx="6">
                        <c:v>2001</c:v>
                      </c:pt>
                      <c:pt idx="7">
                        <c:v>2002</c:v>
                      </c:pt>
                    </c:numCache>
                  </c:numRef>
                </c:xVal>
                <c:yVal>
                  <c:numRef>
                    <c:extLst>
                      <c:ext uri="{02D57815-91ED-43cb-92C2-25804820EDAC}">
                        <c15:formulaRef>
                          <c15:sqref>Sheet1!$E$3:$E$10</c15:sqref>
                        </c15:formulaRef>
                      </c:ext>
                    </c:extLst>
                    <c:numCache>
                      <c:formatCode>General</c:formatCode>
                      <c:ptCount val="8"/>
                      <c:pt idx="0">
                        <c:v>1.5</c:v>
                      </c:pt>
                      <c:pt idx="1">
                        <c:v>2</c:v>
                      </c:pt>
                      <c:pt idx="2">
                        <c:v>2.5</c:v>
                      </c:pt>
                      <c:pt idx="3">
                        <c:v>3</c:v>
                      </c:pt>
                      <c:pt idx="4">
                        <c:v>2.5</c:v>
                      </c:pt>
                      <c:pt idx="5">
                        <c:v>2</c:v>
                      </c:pt>
                      <c:pt idx="6">
                        <c:v>1.5</c:v>
                      </c:pt>
                      <c:pt idx="7">
                        <c:v>2</c:v>
                      </c:pt>
                    </c:numCache>
                  </c:numRef>
                </c:yVal>
                <c:smooth val="1"/>
                <c:extLst>
                  <c:ext xmlns:c16="http://schemas.microsoft.com/office/drawing/2014/chart" uri="{C3380CC4-5D6E-409C-BE32-E72D297353CC}">
                    <c16:uniqueId val="{00000004-E1B5-4EED-AA27-2153D88E7D09}"/>
                  </c:ext>
                </c:extLst>
              </c15:ser>
            </c15:filteredScatterSeries>
          </c:ext>
        </c:extLst>
      </c:scatterChart>
      <c:valAx>
        <c:axId val="3576630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7662744"/>
        <c:crosses val="autoZero"/>
        <c:crossBetween val="midCat"/>
      </c:valAx>
      <c:valAx>
        <c:axId val="3576627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Elevation of Water Table (ft)</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7663072"/>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Multi-Linear Regression</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Sheet1!$B$2</c:f>
              <c:strCache>
                <c:ptCount val="1"/>
                <c:pt idx="0">
                  <c:v>well a</c:v>
                </c:pt>
              </c:strCache>
            </c:strRef>
          </c:tx>
          <c:spPr>
            <a:ln w="19050" cap="rnd">
              <a:solidFill>
                <a:schemeClr val="accent1"/>
              </a:solidFill>
              <a:prstDash val="sysDash"/>
              <a:round/>
            </a:ln>
            <a:effectLst/>
          </c:spPr>
          <c:marker>
            <c:symbol val="circle"/>
            <c:size val="5"/>
            <c:spPr>
              <a:solidFill>
                <a:schemeClr val="accent1"/>
              </a:solidFill>
              <a:ln w="9525">
                <a:solidFill>
                  <a:schemeClr val="accent1"/>
                </a:solidFill>
              </a:ln>
              <a:effectLst/>
            </c:spPr>
          </c:marker>
          <c:xVal>
            <c:numRef>
              <c:f>Sheet1!$A$3:$A$10</c:f>
              <c:numCache>
                <c:formatCode>General</c:formatCode>
                <c:ptCount val="8"/>
                <c:pt idx="0">
                  <c:v>1995</c:v>
                </c:pt>
                <c:pt idx="1">
                  <c:v>1996</c:v>
                </c:pt>
                <c:pt idx="2">
                  <c:v>1997</c:v>
                </c:pt>
                <c:pt idx="3">
                  <c:v>1998</c:v>
                </c:pt>
                <c:pt idx="4">
                  <c:v>1999</c:v>
                </c:pt>
                <c:pt idx="5">
                  <c:v>2000</c:v>
                </c:pt>
                <c:pt idx="6">
                  <c:v>2001</c:v>
                </c:pt>
                <c:pt idx="7">
                  <c:v>2002</c:v>
                </c:pt>
              </c:numCache>
            </c:numRef>
          </c:xVal>
          <c:yVal>
            <c:numRef>
              <c:f>Sheet1!$B$3:$B$10</c:f>
              <c:numCache>
                <c:formatCode>General</c:formatCode>
                <c:ptCount val="8"/>
                <c:pt idx="0">
                  <c:v>2</c:v>
                </c:pt>
                <c:pt idx="1">
                  <c:v>3</c:v>
                </c:pt>
                <c:pt idx="2">
                  <c:v>4</c:v>
                </c:pt>
                <c:pt idx="3">
                  <c:v>4.5</c:v>
                </c:pt>
                <c:pt idx="4">
                  <c:v>5</c:v>
                </c:pt>
                <c:pt idx="5">
                  <c:v>5.5</c:v>
                </c:pt>
                <c:pt idx="6">
                  <c:v>5</c:v>
                </c:pt>
                <c:pt idx="7">
                  <c:v>5.5</c:v>
                </c:pt>
              </c:numCache>
            </c:numRef>
          </c:yVal>
          <c:smooth val="1"/>
          <c:extLst>
            <c:ext xmlns:c16="http://schemas.microsoft.com/office/drawing/2014/chart" uri="{C3380CC4-5D6E-409C-BE32-E72D297353CC}">
              <c16:uniqueId val="{00000000-6FE5-4303-8EEC-66E3152BF18A}"/>
            </c:ext>
          </c:extLst>
        </c:ser>
        <c:ser>
          <c:idx val="1"/>
          <c:order val="1"/>
          <c:tx>
            <c:strRef>
              <c:f>Sheet1!$C$2</c:f>
              <c:strCache>
                <c:ptCount val="1"/>
                <c:pt idx="0">
                  <c:v>well b</c:v>
                </c:pt>
              </c:strCache>
            </c:strRef>
          </c:tx>
          <c:spPr>
            <a:ln w="19050" cap="rnd">
              <a:solidFill>
                <a:schemeClr val="accent2"/>
              </a:solidFill>
              <a:prstDash val="sysDash"/>
              <a:round/>
            </a:ln>
            <a:effectLst/>
          </c:spPr>
          <c:marker>
            <c:symbol val="circle"/>
            <c:size val="5"/>
            <c:spPr>
              <a:solidFill>
                <a:schemeClr val="accent2"/>
              </a:solidFill>
              <a:ln w="9525">
                <a:solidFill>
                  <a:schemeClr val="accent2"/>
                </a:solidFill>
              </a:ln>
              <a:effectLst/>
            </c:spPr>
          </c:marker>
          <c:xVal>
            <c:numRef>
              <c:f>Sheet1!$A$3:$A$10</c:f>
              <c:numCache>
                <c:formatCode>General</c:formatCode>
                <c:ptCount val="8"/>
                <c:pt idx="0">
                  <c:v>1995</c:v>
                </c:pt>
                <c:pt idx="1">
                  <c:v>1996</c:v>
                </c:pt>
                <c:pt idx="2">
                  <c:v>1997</c:v>
                </c:pt>
                <c:pt idx="3">
                  <c:v>1998</c:v>
                </c:pt>
                <c:pt idx="4">
                  <c:v>1999</c:v>
                </c:pt>
                <c:pt idx="5">
                  <c:v>2000</c:v>
                </c:pt>
                <c:pt idx="6">
                  <c:v>2001</c:v>
                </c:pt>
                <c:pt idx="7">
                  <c:v>2002</c:v>
                </c:pt>
              </c:numCache>
            </c:numRef>
          </c:xVal>
          <c:yVal>
            <c:numRef>
              <c:f>Sheet1!$C$3:$C$10</c:f>
              <c:numCache>
                <c:formatCode>General</c:formatCode>
                <c:ptCount val="8"/>
                <c:pt idx="0">
                  <c:v>4</c:v>
                </c:pt>
                <c:pt idx="1">
                  <c:v>4.5</c:v>
                </c:pt>
                <c:pt idx="2">
                  <c:v>5</c:v>
                </c:pt>
                <c:pt idx="3">
                  <c:v>5.5</c:v>
                </c:pt>
                <c:pt idx="4">
                  <c:v>5</c:v>
                </c:pt>
                <c:pt idx="5">
                  <c:v>5.5</c:v>
                </c:pt>
                <c:pt idx="6">
                  <c:v>6</c:v>
                </c:pt>
                <c:pt idx="7">
                  <c:v>6</c:v>
                </c:pt>
              </c:numCache>
            </c:numRef>
          </c:yVal>
          <c:smooth val="1"/>
          <c:extLst>
            <c:ext xmlns:c16="http://schemas.microsoft.com/office/drawing/2014/chart" uri="{C3380CC4-5D6E-409C-BE32-E72D297353CC}">
              <c16:uniqueId val="{00000001-6FE5-4303-8EEC-66E3152BF18A}"/>
            </c:ext>
          </c:extLst>
        </c:ser>
        <c:ser>
          <c:idx val="2"/>
          <c:order val="2"/>
          <c:tx>
            <c:strRef>
              <c:f>Sheet1!$D$2</c:f>
              <c:strCache>
                <c:ptCount val="1"/>
                <c:pt idx="0">
                  <c:v>well c</c:v>
                </c:pt>
              </c:strCache>
            </c:strRef>
          </c:tx>
          <c:spPr>
            <a:ln w="19050" cap="rnd">
              <a:solidFill>
                <a:schemeClr val="accent3"/>
              </a:solidFill>
              <a:prstDash val="sysDash"/>
              <a:round/>
            </a:ln>
            <a:effectLst/>
          </c:spPr>
          <c:marker>
            <c:symbol val="circle"/>
            <c:size val="5"/>
            <c:spPr>
              <a:solidFill>
                <a:schemeClr val="accent3"/>
              </a:solidFill>
              <a:ln w="9525">
                <a:solidFill>
                  <a:schemeClr val="accent3"/>
                </a:solidFill>
              </a:ln>
              <a:effectLst/>
            </c:spPr>
          </c:marker>
          <c:xVal>
            <c:numRef>
              <c:f>Sheet1!$A$3:$A$10</c:f>
              <c:numCache>
                <c:formatCode>General</c:formatCode>
                <c:ptCount val="8"/>
                <c:pt idx="0">
                  <c:v>1995</c:v>
                </c:pt>
                <c:pt idx="1">
                  <c:v>1996</c:v>
                </c:pt>
                <c:pt idx="2">
                  <c:v>1997</c:v>
                </c:pt>
                <c:pt idx="3">
                  <c:v>1998</c:v>
                </c:pt>
                <c:pt idx="4">
                  <c:v>1999</c:v>
                </c:pt>
                <c:pt idx="5">
                  <c:v>2000</c:v>
                </c:pt>
                <c:pt idx="6">
                  <c:v>2001</c:v>
                </c:pt>
                <c:pt idx="7">
                  <c:v>2002</c:v>
                </c:pt>
              </c:numCache>
            </c:numRef>
          </c:xVal>
          <c:yVal>
            <c:numRef>
              <c:f>Sheet1!$D$3:$D$10</c:f>
              <c:numCache>
                <c:formatCode>General</c:formatCode>
                <c:ptCount val="8"/>
                <c:pt idx="0">
                  <c:v>2</c:v>
                </c:pt>
                <c:pt idx="1">
                  <c:v>2.5</c:v>
                </c:pt>
                <c:pt idx="2">
                  <c:v>2.75</c:v>
                </c:pt>
                <c:pt idx="3">
                  <c:v>3</c:v>
                </c:pt>
                <c:pt idx="4">
                  <c:v>2.75</c:v>
                </c:pt>
                <c:pt idx="5">
                  <c:v>3</c:v>
                </c:pt>
                <c:pt idx="6">
                  <c:v>3.25</c:v>
                </c:pt>
                <c:pt idx="7">
                  <c:v>3</c:v>
                </c:pt>
              </c:numCache>
            </c:numRef>
          </c:yVal>
          <c:smooth val="1"/>
          <c:extLst>
            <c:ext xmlns:c16="http://schemas.microsoft.com/office/drawing/2014/chart" uri="{C3380CC4-5D6E-409C-BE32-E72D297353CC}">
              <c16:uniqueId val="{00000002-6FE5-4303-8EEC-66E3152BF18A}"/>
            </c:ext>
          </c:extLst>
        </c:ser>
        <c:ser>
          <c:idx val="5"/>
          <c:order val="5"/>
          <c:tx>
            <c:strRef>
              <c:f>Sheet1!$G$2</c:f>
              <c:strCache>
                <c:ptCount val="1"/>
                <c:pt idx="0">
                  <c:v>target well prediction</c:v>
                </c:pt>
              </c:strCache>
            </c:strRef>
          </c:tx>
          <c:spPr>
            <a:ln w="19050" cap="rnd">
              <a:solidFill>
                <a:schemeClr val="tx1"/>
              </a:solidFill>
              <a:round/>
            </a:ln>
            <a:effectLst/>
          </c:spPr>
          <c:marker>
            <c:symbol val="circle"/>
            <c:size val="5"/>
            <c:spPr>
              <a:solidFill>
                <a:schemeClr val="accent1"/>
              </a:solidFill>
              <a:ln w="9525">
                <a:solidFill>
                  <a:schemeClr val="tx1"/>
                </a:solidFill>
              </a:ln>
              <a:effectLst/>
            </c:spPr>
          </c:marker>
          <c:xVal>
            <c:numRef>
              <c:f>Sheet1!$A$3:$A$10</c:f>
              <c:numCache>
                <c:formatCode>General</c:formatCode>
                <c:ptCount val="8"/>
                <c:pt idx="0">
                  <c:v>1995</c:v>
                </c:pt>
                <c:pt idx="1">
                  <c:v>1996</c:v>
                </c:pt>
                <c:pt idx="2">
                  <c:v>1997</c:v>
                </c:pt>
                <c:pt idx="3">
                  <c:v>1998</c:v>
                </c:pt>
                <c:pt idx="4">
                  <c:v>1999</c:v>
                </c:pt>
                <c:pt idx="5">
                  <c:v>2000</c:v>
                </c:pt>
                <c:pt idx="6">
                  <c:v>2001</c:v>
                </c:pt>
                <c:pt idx="7">
                  <c:v>2002</c:v>
                </c:pt>
              </c:numCache>
            </c:numRef>
          </c:xVal>
          <c:yVal>
            <c:numRef>
              <c:f>Sheet1!$G$3:$G$10</c:f>
              <c:numCache>
                <c:formatCode>General</c:formatCode>
                <c:ptCount val="8"/>
                <c:pt idx="0">
                  <c:v>3</c:v>
                </c:pt>
                <c:pt idx="1">
                  <c:v>3.5</c:v>
                </c:pt>
                <c:pt idx="2">
                  <c:v>3.75</c:v>
                </c:pt>
                <c:pt idx="3">
                  <c:v>3.9788906499999999</c:v>
                </c:pt>
                <c:pt idx="4">
                  <c:v>3.8247663599999999</c:v>
                </c:pt>
                <c:pt idx="5">
                  <c:v>4.3394427699999998</c:v>
                </c:pt>
                <c:pt idx="6">
                  <c:v>4.1702396200000003</c:v>
                </c:pt>
                <c:pt idx="7">
                  <c:v>4.35051568</c:v>
                </c:pt>
              </c:numCache>
            </c:numRef>
          </c:yVal>
          <c:smooth val="1"/>
          <c:extLst>
            <c:ext xmlns:c16="http://schemas.microsoft.com/office/drawing/2014/chart" uri="{C3380CC4-5D6E-409C-BE32-E72D297353CC}">
              <c16:uniqueId val="{00000003-6FE5-4303-8EEC-66E3152BF18A}"/>
            </c:ext>
          </c:extLst>
        </c:ser>
        <c:dLbls>
          <c:showLegendKey val="0"/>
          <c:showVal val="0"/>
          <c:showCatName val="0"/>
          <c:showSerName val="0"/>
          <c:showPercent val="0"/>
          <c:showBubbleSize val="0"/>
        </c:dLbls>
        <c:axId val="357663072"/>
        <c:axId val="357662744"/>
        <c:extLst>
          <c:ext xmlns:c15="http://schemas.microsoft.com/office/drawing/2012/chart" uri="{02D57815-91ED-43cb-92C2-25804820EDAC}">
            <c15:filteredScatterSeries>
              <c15:ser>
                <c:idx val="3"/>
                <c:order val="3"/>
                <c:tx>
                  <c:strRef>
                    <c:extLst>
                      <c:ext uri="{02D57815-91ED-43cb-92C2-25804820EDAC}">
                        <c15:formulaRef>
                          <c15:sqref>Sheet1!$E$2</c15:sqref>
                        </c15:formulaRef>
                      </c:ext>
                    </c:extLst>
                    <c:strCache>
                      <c:ptCount val="1"/>
                      <c:pt idx="0">
                        <c:v>well d</c:v>
                      </c:pt>
                    </c:strCache>
                  </c:strRef>
                </c:tx>
                <c:spPr>
                  <a:ln w="19050" cap="rnd">
                    <a:solidFill>
                      <a:schemeClr val="accent4"/>
                    </a:solidFill>
                    <a:prstDash val="sysDash"/>
                    <a:round/>
                  </a:ln>
                  <a:effectLst/>
                </c:spPr>
                <c:marker>
                  <c:symbol val="circle"/>
                  <c:size val="5"/>
                  <c:spPr>
                    <a:solidFill>
                      <a:schemeClr val="accent4"/>
                    </a:solidFill>
                    <a:ln w="9525">
                      <a:solidFill>
                        <a:schemeClr val="accent4"/>
                      </a:solidFill>
                    </a:ln>
                    <a:effectLst/>
                  </c:spPr>
                </c:marker>
                <c:xVal>
                  <c:numRef>
                    <c:extLst>
                      <c:ext uri="{02D57815-91ED-43cb-92C2-25804820EDAC}">
                        <c15:formulaRef>
                          <c15:sqref>Sheet1!$A$3:$A$10</c15:sqref>
                        </c15:formulaRef>
                      </c:ext>
                    </c:extLst>
                    <c:numCache>
                      <c:formatCode>General</c:formatCode>
                      <c:ptCount val="8"/>
                      <c:pt idx="0">
                        <c:v>1995</c:v>
                      </c:pt>
                      <c:pt idx="1">
                        <c:v>1996</c:v>
                      </c:pt>
                      <c:pt idx="2">
                        <c:v>1997</c:v>
                      </c:pt>
                      <c:pt idx="3">
                        <c:v>1998</c:v>
                      </c:pt>
                      <c:pt idx="4">
                        <c:v>1999</c:v>
                      </c:pt>
                      <c:pt idx="5">
                        <c:v>2000</c:v>
                      </c:pt>
                      <c:pt idx="6">
                        <c:v>2001</c:v>
                      </c:pt>
                      <c:pt idx="7">
                        <c:v>2002</c:v>
                      </c:pt>
                    </c:numCache>
                  </c:numRef>
                </c:xVal>
                <c:yVal>
                  <c:numRef>
                    <c:extLst>
                      <c:ext uri="{02D57815-91ED-43cb-92C2-25804820EDAC}">
                        <c15:formulaRef>
                          <c15:sqref>Sheet1!$E$3:$E$10</c15:sqref>
                        </c15:formulaRef>
                      </c:ext>
                    </c:extLst>
                    <c:numCache>
                      <c:formatCode>General</c:formatCode>
                      <c:ptCount val="8"/>
                      <c:pt idx="0">
                        <c:v>1.5</c:v>
                      </c:pt>
                      <c:pt idx="1">
                        <c:v>2</c:v>
                      </c:pt>
                      <c:pt idx="2">
                        <c:v>2.5</c:v>
                      </c:pt>
                      <c:pt idx="3">
                        <c:v>3</c:v>
                      </c:pt>
                      <c:pt idx="4">
                        <c:v>2.5</c:v>
                      </c:pt>
                      <c:pt idx="5">
                        <c:v>2</c:v>
                      </c:pt>
                      <c:pt idx="6">
                        <c:v>1.5</c:v>
                      </c:pt>
                      <c:pt idx="7">
                        <c:v>2</c:v>
                      </c:pt>
                    </c:numCache>
                  </c:numRef>
                </c:yVal>
                <c:smooth val="1"/>
                <c:extLst>
                  <c:ext xmlns:c16="http://schemas.microsoft.com/office/drawing/2014/chart" uri="{C3380CC4-5D6E-409C-BE32-E72D297353CC}">
                    <c16:uniqueId val="{00000004-6FE5-4303-8EEC-66E3152BF18A}"/>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Sheet1!$F$2</c15:sqref>
                        </c15:formulaRef>
                      </c:ext>
                    </c:extLst>
                    <c:strCache>
                      <c:ptCount val="1"/>
                      <c:pt idx="0">
                        <c:v>target well y</c:v>
                      </c:pt>
                    </c:strCache>
                  </c:strRef>
                </c:tx>
                <c:spPr>
                  <a:ln w="19050" cap="rnd">
                    <a:solidFill>
                      <a:schemeClr val="tx1"/>
                    </a:solidFill>
                    <a:round/>
                  </a:ln>
                  <a:effectLst/>
                </c:spPr>
                <c:marker>
                  <c:symbol val="circle"/>
                  <c:size val="5"/>
                  <c:spPr>
                    <a:solidFill>
                      <a:schemeClr val="accent5"/>
                    </a:solidFill>
                    <a:ln w="9525">
                      <a:solidFill>
                        <a:schemeClr val="tx1"/>
                      </a:solidFill>
                    </a:ln>
                    <a:effectLst/>
                  </c:spPr>
                </c:marker>
                <c:xVal>
                  <c:numRef>
                    <c:extLst xmlns:c15="http://schemas.microsoft.com/office/drawing/2012/chart">
                      <c:ext xmlns:c15="http://schemas.microsoft.com/office/drawing/2012/chart" uri="{02D57815-91ED-43cb-92C2-25804820EDAC}">
                        <c15:formulaRef>
                          <c15:sqref>Sheet1!$A$3:$A$10</c15:sqref>
                        </c15:formulaRef>
                      </c:ext>
                    </c:extLst>
                    <c:numCache>
                      <c:formatCode>General</c:formatCode>
                      <c:ptCount val="8"/>
                      <c:pt idx="0">
                        <c:v>1995</c:v>
                      </c:pt>
                      <c:pt idx="1">
                        <c:v>1996</c:v>
                      </c:pt>
                      <c:pt idx="2">
                        <c:v>1997</c:v>
                      </c:pt>
                      <c:pt idx="3">
                        <c:v>1998</c:v>
                      </c:pt>
                      <c:pt idx="4">
                        <c:v>1999</c:v>
                      </c:pt>
                      <c:pt idx="5">
                        <c:v>2000</c:v>
                      </c:pt>
                      <c:pt idx="6">
                        <c:v>2001</c:v>
                      </c:pt>
                      <c:pt idx="7">
                        <c:v>2002</c:v>
                      </c:pt>
                    </c:numCache>
                  </c:numRef>
                </c:xVal>
                <c:yVal>
                  <c:numRef>
                    <c:extLst xmlns:c15="http://schemas.microsoft.com/office/drawing/2012/chart">
                      <c:ext xmlns:c15="http://schemas.microsoft.com/office/drawing/2012/chart" uri="{02D57815-91ED-43cb-92C2-25804820EDAC}">
                        <c15:formulaRef>
                          <c15:sqref>Sheet1!$F$3:$F$10</c15:sqref>
                        </c15:formulaRef>
                      </c:ext>
                    </c:extLst>
                    <c:numCache>
                      <c:formatCode>General</c:formatCode>
                      <c:ptCount val="8"/>
                      <c:pt idx="0">
                        <c:v>3</c:v>
                      </c:pt>
                      <c:pt idx="1">
                        <c:v>3.5</c:v>
                      </c:pt>
                      <c:pt idx="2">
                        <c:v>3.75</c:v>
                      </c:pt>
                    </c:numCache>
                  </c:numRef>
                </c:yVal>
                <c:smooth val="1"/>
                <c:extLst xmlns:c15="http://schemas.microsoft.com/office/drawing/2012/chart">
                  <c:ext xmlns:c16="http://schemas.microsoft.com/office/drawing/2014/chart" uri="{C3380CC4-5D6E-409C-BE32-E72D297353CC}">
                    <c16:uniqueId val="{00000005-6FE5-4303-8EEC-66E3152BF18A}"/>
                  </c:ext>
                </c:extLst>
              </c15:ser>
            </c15:filteredScatterSeries>
          </c:ext>
        </c:extLst>
      </c:scatterChart>
      <c:valAx>
        <c:axId val="3576630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7662744"/>
        <c:crosses val="autoZero"/>
        <c:crossBetween val="midCat"/>
      </c:valAx>
      <c:valAx>
        <c:axId val="3576627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Elevation of Water Table (ft)</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7663072"/>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Sheet1!$B$15</c:f>
              <c:strCache>
                <c:ptCount val="1"/>
                <c:pt idx="0">
                  <c:v>v</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Sheet1!$A$17:$A$39</c:f>
              <c:numCache>
                <c:formatCode>General</c:formatCode>
                <c:ptCount val="23"/>
                <c:pt idx="0">
                  <c:v>0.25</c:v>
                </c:pt>
                <c:pt idx="1">
                  <c:v>0.5</c:v>
                </c:pt>
                <c:pt idx="2">
                  <c:v>0.5</c:v>
                </c:pt>
                <c:pt idx="3">
                  <c:v>1</c:v>
                </c:pt>
                <c:pt idx="4">
                  <c:v>1</c:v>
                </c:pt>
                <c:pt idx="5">
                  <c:v>1.2</c:v>
                </c:pt>
                <c:pt idx="6">
                  <c:v>1.4142135623730951</c:v>
                </c:pt>
                <c:pt idx="7">
                  <c:v>1.7</c:v>
                </c:pt>
                <c:pt idx="8">
                  <c:v>2</c:v>
                </c:pt>
                <c:pt idx="9">
                  <c:v>2.2360679774997898</c:v>
                </c:pt>
                <c:pt idx="10">
                  <c:v>2.6</c:v>
                </c:pt>
                <c:pt idx="11">
                  <c:v>2.8284271247461903</c:v>
                </c:pt>
                <c:pt idx="12">
                  <c:v>2.8279999999999998</c:v>
                </c:pt>
                <c:pt idx="13">
                  <c:v>3</c:v>
                </c:pt>
                <c:pt idx="14">
                  <c:v>3</c:v>
                </c:pt>
                <c:pt idx="15">
                  <c:v>2.2000000000000002</c:v>
                </c:pt>
                <c:pt idx="16">
                  <c:v>2.6</c:v>
                </c:pt>
                <c:pt idx="17">
                  <c:v>3</c:v>
                </c:pt>
                <c:pt idx="18">
                  <c:v>2.8</c:v>
                </c:pt>
                <c:pt idx="19">
                  <c:v>2.5</c:v>
                </c:pt>
                <c:pt idx="20">
                  <c:v>0.4</c:v>
                </c:pt>
              </c:numCache>
            </c:numRef>
          </c:xVal>
          <c:yVal>
            <c:numRef>
              <c:f>Sheet1!$B$17:$B$39</c:f>
              <c:numCache>
                <c:formatCode>General</c:formatCode>
                <c:ptCount val="23"/>
                <c:pt idx="0">
                  <c:v>0.5</c:v>
                </c:pt>
                <c:pt idx="1">
                  <c:v>2</c:v>
                </c:pt>
                <c:pt idx="2">
                  <c:v>3</c:v>
                </c:pt>
                <c:pt idx="3">
                  <c:v>3</c:v>
                </c:pt>
                <c:pt idx="4">
                  <c:v>4.2</c:v>
                </c:pt>
                <c:pt idx="5">
                  <c:v>4.3</c:v>
                </c:pt>
                <c:pt idx="6">
                  <c:v>4.5</c:v>
                </c:pt>
                <c:pt idx="7">
                  <c:v>5</c:v>
                </c:pt>
                <c:pt idx="8">
                  <c:v>5.2</c:v>
                </c:pt>
                <c:pt idx="9">
                  <c:v>4.3</c:v>
                </c:pt>
                <c:pt idx="10">
                  <c:v>4.5999999999999996</c:v>
                </c:pt>
                <c:pt idx="11">
                  <c:v>5.2</c:v>
                </c:pt>
                <c:pt idx="12">
                  <c:v>4.9000000000000004</c:v>
                </c:pt>
                <c:pt idx="13">
                  <c:v>4.4000000000000004</c:v>
                </c:pt>
                <c:pt idx="14">
                  <c:v>7</c:v>
                </c:pt>
                <c:pt idx="15">
                  <c:v>7.6</c:v>
                </c:pt>
                <c:pt idx="16">
                  <c:v>7.4</c:v>
                </c:pt>
                <c:pt idx="17">
                  <c:v>1.9</c:v>
                </c:pt>
                <c:pt idx="18">
                  <c:v>7.9</c:v>
                </c:pt>
                <c:pt idx="19">
                  <c:v>5</c:v>
                </c:pt>
                <c:pt idx="20">
                  <c:v>1</c:v>
                </c:pt>
              </c:numCache>
            </c:numRef>
          </c:yVal>
          <c:smooth val="0"/>
          <c:extLst>
            <c:ext xmlns:c16="http://schemas.microsoft.com/office/drawing/2014/chart" uri="{C3380CC4-5D6E-409C-BE32-E72D297353CC}">
              <c16:uniqueId val="{00000000-9BFE-4611-83B2-D980C11A4C8E}"/>
            </c:ext>
          </c:extLst>
        </c:ser>
        <c:dLbls>
          <c:showLegendKey val="0"/>
          <c:showVal val="0"/>
          <c:showCatName val="0"/>
          <c:showSerName val="0"/>
          <c:showPercent val="0"/>
          <c:showBubbleSize val="0"/>
        </c:dLbls>
        <c:axId val="446832016"/>
        <c:axId val="446830376"/>
      </c:scatterChart>
      <c:valAx>
        <c:axId val="4468320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(d)</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830376"/>
        <c:crosses val="autoZero"/>
        <c:crossBetween val="midCat"/>
      </c:valAx>
      <c:valAx>
        <c:axId val="446830376"/>
        <c:scaling>
          <c:orientation val="minMax"/>
          <c:max val="1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smtClean="0"/>
                  <a:t>Semivariance </a:t>
                </a:r>
                <a:r>
                  <a:rPr lang="en-US" dirty="0"/>
                  <a:t>(v)</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83201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Sheet1!$B$15</c:f>
              <c:strCache>
                <c:ptCount val="1"/>
                <c:pt idx="0">
                  <c:v>v</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Sheet1!$A$17:$A$39</c:f>
              <c:numCache>
                <c:formatCode>General</c:formatCode>
                <c:ptCount val="23"/>
                <c:pt idx="0">
                  <c:v>0.25</c:v>
                </c:pt>
                <c:pt idx="1">
                  <c:v>0.5</c:v>
                </c:pt>
                <c:pt idx="2">
                  <c:v>0.5</c:v>
                </c:pt>
                <c:pt idx="3">
                  <c:v>1</c:v>
                </c:pt>
                <c:pt idx="4">
                  <c:v>1</c:v>
                </c:pt>
                <c:pt idx="5">
                  <c:v>1.2</c:v>
                </c:pt>
                <c:pt idx="6">
                  <c:v>1.4142135623730951</c:v>
                </c:pt>
                <c:pt idx="7">
                  <c:v>1.7</c:v>
                </c:pt>
                <c:pt idx="8">
                  <c:v>2</c:v>
                </c:pt>
                <c:pt idx="9">
                  <c:v>2.2360679774997898</c:v>
                </c:pt>
                <c:pt idx="10">
                  <c:v>2.6</c:v>
                </c:pt>
                <c:pt idx="11">
                  <c:v>2.8284271247461903</c:v>
                </c:pt>
                <c:pt idx="12">
                  <c:v>2.8279999999999998</c:v>
                </c:pt>
                <c:pt idx="13">
                  <c:v>3</c:v>
                </c:pt>
                <c:pt idx="14">
                  <c:v>3</c:v>
                </c:pt>
                <c:pt idx="15">
                  <c:v>2.2000000000000002</c:v>
                </c:pt>
                <c:pt idx="16">
                  <c:v>2.6</c:v>
                </c:pt>
                <c:pt idx="17">
                  <c:v>3</c:v>
                </c:pt>
                <c:pt idx="18">
                  <c:v>2.8</c:v>
                </c:pt>
                <c:pt idx="19">
                  <c:v>2.5</c:v>
                </c:pt>
                <c:pt idx="20">
                  <c:v>0.4</c:v>
                </c:pt>
              </c:numCache>
            </c:numRef>
          </c:xVal>
          <c:yVal>
            <c:numRef>
              <c:f>Sheet1!$B$17:$B$39</c:f>
              <c:numCache>
                <c:formatCode>General</c:formatCode>
                <c:ptCount val="23"/>
                <c:pt idx="0">
                  <c:v>0.5</c:v>
                </c:pt>
                <c:pt idx="1">
                  <c:v>2</c:v>
                </c:pt>
                <c:pt idx="2">
                  <c:v>3</c:v>
                </c:pt>
                <c:pt idx="3">
                  <c:v>3</c:v>
                </c:pt>
                <c:pt idx="4">
                  <c:v>4.2</c:v>
                </c:pt>
                <c:pt idx="5">
                  <c:v>4.3</c:v>
                </c:pt>
                <c:pt idx="6">
                  <c:v>4.5</c:v>
                </c:pt>
                <c:pt idx="7">
                  <c:v>5</c:v>
                </c:pt>
                <c:pt idx="8">
                  <c:v>5.2</c:v>
                </c:pt>
                <c:pt idx="9">
                  <c:v>4.3</c:v>
                </c:pt>
                <c:pt idx="10">
                  <c:v>4.5999999999999996</c:v>
                </c:pt>
                <c:pt idx="11">
                  <c:v>5.2</c:v>
                </c:pt>
                <c:pt idx="12">
                  <c:v>4.9000000000000004</c:v>
                </c:pt>
                <c:pt idx="13">
                  <c:v>4.4000000000000004</c:v>
                </c:pt>
                <c:pt idx="14">
                  <c:v>7</c:v>
                </c:pt>
                <c:pt idx="15">
                  <c:v>7.6</c:v>
                </c:pt>
                <c:pt idx="16">
                  <c:v>7.4</c:v>
                </c:pt>
                <c:pt idx="17">
                  <c:v>1.9</c:v>
                </c:pt>
                <c:pt idx="18">
                  <c:v>7.9</c:v>
                </c:pt>
                <c:pt idx="19">
                  <c:v>5</c:v>
                </c:pt>
                <c:pt idx="20">
                  <c:v>1</c:v>
                </c:pt>
              </c:numCache>
            </c:numRef>
          </c:yVal>
          <c:smooth val="0"/>
          <c:extLst>
            <c:ext xmlns:c16="http://schemas.microsoft.com/office/drawing/2014/chart" uri="{C3380CC4-5D6E-409C-BE32-E72D297353CC}">
              <c16:uniqueId val="{00000000-D01D-4DF5-9519-38BBDCAD6ECF}"/>
            </c:ext>
          </c:extLst>
        </c:ser>
        <c:ser>
          <c:idx val="1"/>
          <c:order val="1"/>
          <c:tx>
            <c:strRef>
              <c:f>Sheet1!$A$49</c:f>
              <c:strCache>
                <c:ptCount val="1"/>
                <c:pt idx="0">
                  <c:v>bin1</c:v>
                </c:pt>
              </c:strCache>
            </c:strRef>
          </c:tx>
          <c:spPr>
            <a:ln w="25400" cap="rnd">
              <a:solidFill>
                <a:schemeClr val="tx1"/>
              </a:solidFill>
              <a:round/>
            </a:ln>
            <a:effectLst/>
          </c:spPr>
          <c:marker>
            <c:symbol val="none"/>
          </c:marker>
          <c:xVal>
            <c:numRef>
              <c:f>Sheet1!$A$50:$A$51</c:f>
              <c:numCache>
                <c:formatCode>General</c:formatCode>
                <c:ptCount val="2"/>
                <c:pt idx="0">
                  <c:v>0.6</c:v>
                </c:pt>
                <c:pt idx="1">
                  <c:v>0.6</c:v>
                </c:pt>
              </c:numCache>
            </c:numRef>
          </c:xVal>
          <c:yVal>
            <c:numRef>
              <c:f>Sheet1!$B$50:$B$51</c:f>
              <c:numCache>
                <c:formatCode>General</c:formatCode>
                <c:ptCount val="2"/>
                <c:pt idx="0">
                  <c:v>0</c:v>
                </c:pt>
                <c:pt idx="1">
                  <c:v>20</c:v>
                </c:pt>
              </c:numCache>
            </c:numRef>
          </c:yVal>
          <c:smooth val="0"/>
          <c:extLst>
            <c:ext xmlns:c16="http://schemas.microsoft.com/office/drawing/2014/chart" uri="{C3380CC4-5D6E-409C-BE32-E72D297353CC}">
              <c16:uniqueId val="{00000001-D01D-4DF5-9519-38BBDCAD6ECF}"/>
            </c:ext>
          </c:extLst>
        </c:ser>
        <c:ser>
          <c:idx val="2"/>
          <c:order val="2"/>
          <c:tx>
            <c:strRef>
              <c:f>Sheet1!$A$52</c:f>
              <c:strCache>
                <c:ptCount val="1"/>
                <c:pt idx="0">
                  <c:v>bin2</c:v>
                </c:pt>
              </c:strCache>
            </c:strRef>
          </c:tx>
          <c:spPr>
            <a:ln w="25400" cap="rnd">
              <a:solidFill>
                <a:schemeClr val="tx1"/>
              </a:solidFill>
              <a:round/>
            </a:ln>
            <a:effectLst/>
          </c:spPr>
          <c:marker>
            <c:symbol val="none"/>
          </c:marker>
          <c:xVal>
            <c:numRef>
              <c:f>Sheet1!$A$53:$A$54</c:f>
              <c:numCache>
                <c:formatCode>General</c:formatCode>
                <c:ptCount val="2"/>
                <c:pt idx="0">
                  <c:v>1.1000000000000001</c:v>
                </c:pt>
                <c:pt idx="1">
                  <c:v>1.1000000000000001</c:v>
                </c:pt>
              </c:numCache>
            </c:numRef>
          </c:xVal>
          <c:yVal>
            <c:numRef>
              <c:f>Sheet1!$B$53:$B$54</c:f>
              <c:numCache>
                <c:formatCode>General</c:formatCode>
                <c:ptCount val="2"/>
                <c:pt idx="0">
                  <c:v>0</c:v>
                </c:pt>
                <c:pt idx="1">
                  <c:v>20</c:v>
                </c:pt>
              </c:numCache>
            </c:numRef>
          </c:yVal>
          <c:smooth val="0"/>
          <c:extLst>
            <c:ext xmlns:c16="http://schemas.microsoft.com/office/drawing/2014/chart" uri="{C3380CC4-5D6E-409C-BE32-E72D297353CC}">
              <c16:uniqueId val="{00000002-D01D-4DF5-9519-38BBDCAD6ECF}"/>
            </c:ext>
          </c:extLst>
        </c:ser>
        <c:ser>
          <c:idx val="3"/>
          <c:order val="3"/>
          <c:tx>
            <c:strRef>
              <c:f>Sheet1!$A$55</c:f>
              <c:strCache>
                <c:ptCount val="1"/>
                <c:pt idx="0">
                  <c:v>bin3</c:v>
                </c:pt>
              </c:strCache>
            </c:strRef>
          </c:tx>
          <c:spPr>
            <a:ln w="25400" cap="rnd">
              <a:solidFill>
                <a:schemeClr val="tx1"/>
              </a:solidFill>
              <a:round/>
            </a:ln>
            <a:effectLst/>
          </c:spPr>
          <c:marker>
            <c:symbol val="none"/>
          </c:marker>
          <c:xVal>
            <c:numRef>
              <c:f>Sheet1!$A$56:$A$57</c:f>
              <c:numCache>
                <c:formatCode>General</c:formatCode>
                <c:ptCount val="2"/>
                <c:pt idx="0">
                  <c:v>1.55</c:v>
                </c:pt>
                <c:pt idx="1">
                  <c:v>1.55</c:v>
                </c:pt>
              </c:numCache>
            </c:numRef>
          </c:xVal>
          <c:yVal>
            <c:numRef>
              <c:f>Sheet1!$B$56:$B$57</c:f>
              <c:numCache>
                <c:formatCode>General</c:formatCode>
                <c:ptCount val="2"/>
                <c:pt idx="0">
                  <c:v>0</c:v>
                </c:pt>
                <c:pt idx="1">
                  <c:v>20</c:v>
                </c:pt>
              </c:numCache>
            </c:numRef>
          </c:yVal>
          <c:smooth val="0"/>
          <c:extLst>
            <c:ext xmlns:c16="http://schemas.microsoft.com/office/drawing/2014/chart" uri="{C3380CC4-5D6E-409C-BE32-E72D297353CC}">
              <c16:uniqueId val="{00000003-D01D-4DF5-9519-38BBDCAD6ECF}"/>
            </c:ext>
          </c:extLst>
        </c:ser>
        <c:ser>
          <c:idx val="4"/>
          <c:order val="4"/>
          <c:tx>
            <c:strRef>
              <c:f>Sheet1!$A$58</c:f>
              <c:strCache>
                <c:ptCount val="1"/>
                <c:pt idx="0">
                  <c:v>bin4</c:v>
                </c:pt>
              </c:strCache>
            </c:strRef>
          </c:tx>
          <c:spPr>
            <a:ln w="25400" cap="rnd">
              <a:solidFill>
                <a:schemeClr val="tx1"/>
              </a:solidFill>
              <a:round/>
            </a:ln>
            <a:effectLst/>
          </c:spPr>
          <c:marker>
            <c:symbol val="none"/>
          </c:marker>
          <c:xVal>
            <c:numRef>
              <c:f>Sheet1!$A$59:$A$60</c:f>
              <c:numCache>
                <c:formatCode>General</c:formatCode>
                <c:ptCount val="2"/>
                <c:pt idx="0">
                  <c:v>2.0499999999999998</c:v>
                </c:pt>
                <c:pt idx="1">
                  <c:v>2.0499999999999998</c:v>
                </c:pt>
              </c:numCache>
            </c:numRef>
          </c:xVal>
          <c:yVal>
            <c:numRef>
              <c:f>Sheet1!$B$59:$B$60</c:f>
              <c:numCache>
                <c:formatCode>General</c:formatCode>
                <c:ptCount val="2"/>
                <c:pt idx="0">
                  <c:v>0</c:v>
                </c:pt>
                <c:pt idx="1">
                  <c:v>20</c:v>
                </c:pt>
              </c:numCache>
            </c:numRef>
          </c:yVal>
          <c:smooth val="0"/>
          <c:extLst>
            <c:ext xmlns:c16="http://schemas.microsoft.com/office/drawing/2014/chart" uri="{C3380CC4-5D6E-409C-BE32-E72D297353CC}">
              <c16:uniqueId val="{00000004-D01D-4DF5-9519-38BBDCAD6ECF}"/>
            </c:ext>
          </c:extLst>
        </c:ser>
        <c:ser>
          <c:idx val="5"/>
          <c:order val="5"/>
          <c:tx>
            <c:strRef>
              <c:f>Sheet1!$A$61</c:f>
              <c:strCache>
                <c:ptCount val="1"/>
                <c:pt idx="0">
                  <c:v>bin5</c:v>
                </c:pt>
              </c:strCache>
            </c:strRef>
          </c:tx>
          <c:spPr>
            <a:ln w="25400" cap="rnd">
              <a:solidFill>
                <a:schemeClr val="tx1"/>
              </a:solidFill>
              <a:round/>
            </a:ln>
            <a:effectLst/>
          </c:spPr>
          <c:marker>
            <c:symbol val="none"/>
          </c:marker>
          <c:xVal>
            <c:numRef>
              <c:f>Sheet1!$A$62:$A$63</c:f>
              <c:numCache>
                <c:formatCode>General</c:formatCode>
                <c:ptCount val="2"/>
                <c:pt idx="0">
                  <c:v>2.5499999999999998</c:v>
                </c:pt>
                <c:pt idx="1">
                  <c:v>2.5499999999999998</c:v>
                </c:pt>
              </c:numCache>
            </c:numRef>
          </c:xVal>
          <c:yVal>
            <c:numRef>
              <c:f>Sheet1!$B$62:$B$63</c:f>
              <c:numCache>
                <c:formatCode>General</c:formatCode>
                <c:ptCount val="2"/>
                <c:pt idx="0">
                  <c:v>0</c:v>
                </c:pt>
                <c:pt idx="1">
                  <c:v>20</c:v>
                </c:pt>
              </c:numCache>
            </c:numRef>
          </c:yVal>
          <c:smooth val="0"/>
          <c:extLst>
            <c:ext xmlns:c16="http://schemas.microsoft.com/office/drawing/2014/chart" uri="{C3380CC4-5D6E-409C-BE32-E72D297353CC}">
              <c16:uniqueId val="{00000005-D01D-4DF5-9519-38BBDCAD6ECF}"/>
            </c:ext>
          </c:extLst>
        </c:ser>
        <c:ser>
          <c:idx val="6"/>
          <c:order val="6"/>
          <c:tx>
            <c:strRef>
              <c:f>Sheet1!$A$64</c:f>
              <c:strCache>
                <c:ptCount val="1"/>
                <c:pt idx="0">
                  <c:v>bin6</c:v>
                </c:pt>
              </c:strCache>
            </c:strRef>
          </c:tx>
          <c:spPr>
            <a:ln w="25400" cap="rnd">
              <a:solidFill>
                <a:schemeClr val="tx1"/>
              </a:solidFill>
              <a:round/>
            </a:ln>
            <a:effectLst/>
          </c:spPr>
          <c:marker>
            <c:symbol val="none"/>
          </c:marker>
          <c:xVal>
            <c:numRef>
              <c:f>Sheet1!$A$65:$A$66</c:f>
              <c:numCache>
                <c:formatCode>General</c:formatCode>
                <c:ptCount val="2"/>
                <c:pt idx="0">
                  <c:v>3.2</c:v>
                </c:pt>
                <c:pt idx="1">
                  <c:v>3.2</c:v>
                </c:pt>
              </c:numCache>
            </c:numRef>
          </c:xVal>
          <c:yVal>
            <c:numRef>
              <c:f>Sheet1!$B$65:$B$66</c:f>
              <c:numCache>
                <c:formatCode>General</c:formatCode>
                <c:ptCount val="2"/>
                <c:pt idx="0">
                  <c:v>0</c:v>
                </c:pt>
                <c:pt idx="1">
                  <c:v>20</c:v>
                </c:pt>
              </c:numCache>
            </c:numRef>
          </c:yVal>
          <c:smooth val="0"/>
          <c:extLst>
            <c:ext xmlns:c16="http://schemas.microsoft.com/office/drawing/2014/chart" uri="{C3380CC4-5D6E-409C-BE32-E72D297353CC}">
              <c16:uniqueId val="{00000006-D01D-4DF5-9519-38BBDCAD6ECF}"/>
            </c:ext>
          </c:extLst>
        </c:ser>
        <c:dLbls>
          <c:showLegendKey val="0"/>
          <c:showVal val="0"/>
          <c:showCatName val="0"/>
          <c:showSerName val="0"/>
          <c:showPercent val="0"/>
          <c:showBubbleSize val="0"/>
        </c:dLbls>
        <c:axId val="446832016"/>
        <c:axId val="446830376"/>
      </c:scatterChart>
      <c:valAx>
        <c:axId val="4468320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(d)</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830376"/>
        <c:crosses val="autoZero"/>
        <c:crossBetween val="midCat"/>
      </c:valAx>
      <c:valAx>
        <c:axId val="446830376"/>
        <c:scaling>
          <c:orientation val="minMax"/>
          <c:max val="1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smtClean="0"/>
                  <a:t>Semivariance </a:t>
                </a:r>
                <a:r>
                  <a:rPr lang="en-US" dirty="0"/>
                  <a:t>(v)</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83201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Sheet1!$B$15</c:f>
              <c:strCache>
                <c:ptCount val="1"/>
                <c:pt idx="0">
                  <c:v>v</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Sheet1!$A$17:$A$39</c:f>
              <c:numCache>
                <c:formatCode>General</c:formatCode>
                <c:ptCount val="23"/>
                <c:pt idx="0">
                  <c:v>0.25</c:v>
                </c:pt>
                <c:pt idx="1">
                  <c:v>0.5</c:v>
                </c:pt>
                <c:pt idx="2">
                  <c:v>0.5</c:v>
                </c:pt>
                <c:pt idx="3">
                  <c:v>1</c:v>
                </c:pt>
                <c:pt idx="4">
                  <c:v>1</c:v>
                </c:pt>
                <c:pt idx="5">
                  <c:v>1.2</c:v>
                </c:pt>
                <c:pt idx="6">
                  <c:v>1.4142135623730951</c:v>
                </c:pt>
                <c:pt idx="7">
                  <c:v>1.7</c:v>
                </c:pt>
                <c:pt idx="8">
                  <c:v>2</c:v>
                </c:pt>
                <c:pt idx="9">
                  <c:v>2.2360679774997898</c:v>
                </c:pt>
                <c:pt idx="10">
                  <c:v>2.6</c:v>
                </c:pt>
                <c:pt idx="11">
                  <c:v>2.8284271247461903</c:v>
                </c:pt>
                <c:pt idx="12">
                  <c:v>2.8279999999999998</c:v>
                </c:pt>
                <c:pt idx="13">
                  <c:v>3</c:v>
                </c:pt>
                <c:pt idx="14">
                  <c:v>3</c:v>
                </c:pt>
                <c:pt idx="15">
                  <c:v>2.2000000000000002</c:v>
                </c:pt>
                <c:pt idx="16">
                  <c:v>2.6</c:v>
                </c:pt>
                <c:pt idx="17">
                  <c:v>3</c:v>
                </c:pt>
                <c:pt idx="18">
                  <c:v>2.8</c:v>
                </c:pt>
                <c:pt idx="19">
                  <c:v>2.5</c:v>
                </c:pt>
                <c:pt idx="20">
                  <c:v>0.4</c:v>
                </c:pt>
              </c:numCache>
            </c:numRef>
          </c:xVal>
          <c:yVal>
            <c:numRef>
              <c:f>Sheet1!$B$17:$B$39</c:f>
              <c:numCache>
                <c:formatCode>General</c:formatCode>
                <c:ptCount val="23"/>
                <c:pt idx="0">
                  <c:v>0.5</c:v>
                </c:pt>
                <c:pt idx="1">
                  <c:v>2</c:v>
                </c:pt>
                <c:pt idx="2">
                  <c:v>3</c:v>
                </c:pt>
                <c:pt idx="3">
                  <c:v>3</c:v>
                </c:pt>
                <c:pt idx="4">
                  <c:v>4.2</c:v>
                </c:pt>
                <c:pt idx="5">
                  <c:v>4.3</c:v>
                </c:pt>
                <c:pt idx="6">
                  <c:v>4.5</c:v>
                </c:pt>
                <c:pt idx="7">
                  <c:v>5</c:v>
                </c:pt>
                <c:pt idx="8">
                  <c:v>5.2</c:v>
                </c:pt>
                <c:pt idx="9">
                  <c:v>4.3</c:v>
                </c:pt>
                <c:pt idx="10">
                  <c:v>4.5999999999999996</c:v>
                </c:pt>
                <c:pt idx="11">
                  <c:v>5.2</c:v>
                </c:pt>
                <c:pt idx="12">
                  <c:v>4.9000000000000004</c:v>
                </c:pt>
                <c:pt idx="13">
                  <c:v>4.4000000000000004</c:v>
                </c:pt>
                <c:pt idx="14">
                  <c:v>7</c:v>
                </c:pt>
                <c:pt idx="15">
                  <c:v>7.6</c:v>
                </c:pt>
                <c:pt idx="16">
                  <c:v>7.4</c:v>
                </c:pt>
                <c:pt idx="17">
                  <c:v>1.9</c:v>
                </c:pt>
                <c:pt idx="18">
                  <c:v>7.9</c:v>
                </c:pt>
                <c:pt idx="19">
                  <c:v>5</c:v>
                </c:pt>
                <c:pt idx="20">
                  <c:v>1</c:v>
                </c:pt>
              </c:numCache>
            </c:numRef>
          </c:yVal>
          <c:smooth val="0"/>
          <c:extLst>
            <c:ext xmlns:c16="http://schemas.microsoft.com/office/drawing/2014/chart" uri="{C3380CC4-5D6E-409C-BE32-E72D297353CC}">
              <c16:uniqueId val="{00000000-0CC4-4E55-B865-1B32BFEE5192}"/>
            </c:ext>
          </c:extLst>
        </c:ser>
        <c:ser>
          <c:idx val="1"/>
          <c:order val="1"/>
          <c:tx>
            <c:strRef>
              <c:f>Sheet1!$A$49</c:f>
              <c:strCache>
                <c:ptCount val="1"/>
                <c:pt idx="0">
                  <c:v>bin1</c:v>
                </c:pt>
              </c:strCache>
            </c:strRef>
          </c:tx>
          <c:spPr>
            <a:ln w="25400" cap="rnd">
              <a:solidFill>
                <a:schemeClr val="tx1"/>
              </a:solidFill>
              <a:round/>
            </a:ln>
            <a:effectLst/>
          </c:spPr>
          <c:marker>
            <c:symbol val="none"/>
          </c:marker>
          <c:xVal>
            <c:numRef>
              <c:f>Sheet1!$A$50:$A$51</c:f>
              <c:numCache>
                <c:formatCode>General</c:formatCode>
                <c:ptCount val="2"/>
                <c:pt idx="0">
                  <c:v>0.6</c:v>
                </c:pt>
                <c:pt idx="1">
                  <c:v>0.6</c:v>
                </c:pt>
              </c:numCache>
            </c:numRef>
          </c:xVal>
          <c:yVal>
            <c:numRef>
              <c:f>Sheet1!$B$50:$B$51</c:f>
              <c:numCache>
                <c:formatCode>General</c:formatCode>
                <c:ptCount val="2"/>
                <c:pt idx="0">
                  <c:v>0</c:v>
                </c:pt>
                <c:pt idx="1">
                  <c:v>20</c:v>
                </c:pt>
              </c:numCache>
            </c:numRef>
          </c:yVal>
          <c:smooth val="0"/>
          <c:extLst>
            <c:ext xmlns:c16="http://schemas.microsoft.com/office/drawing/2014/chart" uri="{C3380CC4-5D6E-409C-BE32-E72D297353CC}">
              <c16:uniqueId val="{00000001-0CC4-4E55-B865-1B32BFEE5192}"/>
            </c:ext>
          </c:extLst>
        </c:ser>
        <c:ser>
          <c:idx val="2"/>
          <c:order val="2"/>
          <c:tx>
            <c:strRef>
              <c:f>Sheet1!$A$52</c:f>
              <c:strCache>
                <c:ptCount val="1"/>
                <c:pt idx="0">
                  <c:v>bin2</c:v>
                </c:pt>
              </c:strCache>
            </c:strRef>
          </c:tx>
          <c:spPr>
            <a:ln w="25400" cap="rnd">
              <a:solidFill>
                <a:schemeClr val="tx1"/>
              </a:solidFill>
              <a:round/>
            </a:ln>
            <a:effectLst/>
          </c:spPr>
          <c:marker>
            <c:symbol val="none"/>
          </c:marker>
          <c:xVal>
            <c:numRef>
              <c:f>Sheet1!$A$53:$A$54</c:f>
              <c:numCache>
                <c:formatCode>General</c:formatCode>
                <c:ptCount val="2"/>
                <c:pt idx="0">
                  <c:v>1.1000000000000001</c:v>
                </c:pt>
                <c:pt idx="1">
                  <c:v>1.1000000000000001</c:v>
                </c:pt>
              </c:numCache>
            </c:numRef>
          </c:xVal>
          <c:yVal>
            <c:numRef>
              <c:f>Sheet1!$B$53:$B$54</c:f>
              <c:numCache>
                <c:formatCode>General</c:formatCode>
                <c:ptCount val="2"/>
                <c:pt idx="0">
                  <c:v>0</c:v>
                </c:pt>
                <c:pt idx="1">
                  <c:v>20</c:v>
                </c:pt>
              </c:numCache>
            </c:numRef>
          </c:yVal>
          <c:smooth val="0"/>
          <c:extLst>
            <c:ext xmlns:c16="http://schemas.microsoft.com/office/drawing/2014/chart" uri="{C3380CC4-5D6E-409C-BE32-E72D297353CC}">
              <c16:uniqueId val="{00000002-0CC4-4E55-B865-1B32BFEE5192}"/>
            </c:ext>
          </c:extLst>
        </c:ser>
        <c:ser>
          <c:idx val="3"/>
          <c:order val="3"/>
          <c:tx>
            <c:strRef>
              <c:f>Sheet1!$A$55</c:f>
              <c:strCache>
                <c:ptCount val="1"/>
                <c:pt idx="0">
                  <c:v>bin3</c:v>
                </c:pt>
              </c:strCache>
            </c:strRef>
          </c:tx>
          <c:spPr>
            <a:ln w="25400" cap="rnd">
              <a:solidFill>
                <a:schemeClr val="tx1"/>
              </a:solidFill>
              <a:round/>
            </a:ln>
            <a:effectLst/>
          </c:spPr>
          <c:marker>
            <c:symbol val="none"/>
          </c:marker>
          <c:xVal>
            <c:numRef>
              <c:f>Sheet1!$A$56:$A$57</c:f>
              <c:numCache>
                <c:formatCode>General</c:formatCode>
                <c:ptCount val="2"/>
                <c:pt idx="0">
                  <c:v>1.55</c:v>
                </c:pt>
                <c:pt idx="1">
                  <c:v>1.55</c:v>
                </c:pt>
              </c:numCache>
            </c:numRef>
          </c:xVal>
          <c:yVal>
            <c:numRef>
              <c:f>Sheet1!$B$56:$B$57</c:f>
              <c:numCache>
                <c:formatCode>General</c:formatCode>
                <c:ptCount val="2"/>
                <c:pt idx="0">
                  <c:v>0</c:v>
                </c:pt>
                <c:pt idx="1">
                  <c:v>20</c:v>
                </c:pt>
              </c:numCache>
            </c:numRef>
          </c:yVal>
          <c:smooth val="0"/>
          <c:extLst>
            <c:ext xmlns:c16="http://schemas.microsoft.com/office/drawing/2014/chart" uri="{C3380CC4-5D6E-409C-BE32-E72D297353CC}">
              <c16:uniqueId val="{00000003-0CC4-4E55-B865-1B32BFEE5192}"/>
            </c:ext>
          </c:extLst>
        </c:ser>
        <c:ser>
          <c:idx val="4"/>
          <c:order val="4"/>
          <c:tx>
            <c:strRef>
              <c:f>Sheet1!$A$58</c:f>
              <c:strCache>
                <c:ptCount val="1"/>
                <c:pt idx="0">
                  <c:v>bin4</c:v>
                </c:pt>
              </c:strCache>
            </c:strRef>
          </c:tx>
          <c:spPr>
            <a:ln w="25400" cap="rnd">
              <a:solidFill>
                <a:schemeClr val="tx1"/>
              </a:solidFill>
              <a:round/>
            </a:ln>
            <a:effectLst/>
          </c:spPr>
          <c:marker>
            <c:symbol val="none"/>
          </c:marker>
          <c:xVal>
            <c:numRef>
              <c:f>Sheet1!$A$59:$A$60</c:f>
              <c:numCache>
                <c:formatCode>General</c:formatCode>
                <c:ptCount val="2"/>
                <c:pt idx="0">
                  <c:v>2.0499999999999998</c:v>
                </c:pt>
                <c:pt idx="1">
                  <c:v>2.0499999999999998</c:v>
                </c:pt>
              </c:numCache>
            </c:numRef>
          </c:xVal>
          <c:yVal>
            <c:numRef>
              <c:f>Sheet1!$B$59:$B$60</c:f>
              <c:numCache>
                <c:formatCode>General</c:formatCode>
                <c:ptCount val="2"/>
                <c:pt idx="0">
                  <c:v>0</c:v>
                </c:pt>
                <c:pt idx="1">
                  <c:v>20</c:v>
                </c:pt>
              </c:numCache>
            </c:numRef>
          </c:yVal>
          <c:smooth val="0"/>
          <c:extLst>
            <c:ext xmlns:c16="http://schemas.microsoft.com/office/drawing/2014/chart" uri="{C3380CC4-5D6E-409C-BE32-E72D297353CC}">
              <c16:uniqueId val="{00000004-0CC4-4E55-B865-1B32BFEE5192}"/>
            </c:ext>
          </c:extLst>
        </c:ser>
        <c:ser>
          <c:idx val="5"/>
          <c:order val="5"/>
          <c:tx>
            <c:strRef>
              <c:f>Sheet1!$A$61</c:f>
              <c:strCache>
                <c:ptCount val="1"/>
                <c:pt idx="0">
                  <c:v>bin5</c:v>
                </c:pt>
              </c:strCache>
            </c:strRef>
          </c:tx>
          <c:spPr>
            <a:ln w="25400" cap="rnd">
              <a:solidFill>
                <a:schemeClr val="tx1"/>
              </a:solidFill>
              <a:round/>
            </a:ln>
            <a:effectLst/>
          </c:spPr>
          <c:marker>
            <c:symbol val="none"/>
          </c:marker>
          <c:xVal>
            <c:numRef>
              <c:f>Sheet1!$A$62:$A$63</c:f>
              <c:numCache>
                <c:formatCode>General</c:formatCode>
                <c:ptCount val="2"/>
                <c:pt idx="0">
                  <c:v>2.5499999999999998</c:v>
                </c:pt>
                <c:pt idx="1">
                  <c:v>2.5499999999999998</c:v>
                </c:pt>
              </c:numCache>
            </c:numRef>
          </c:xVal>
          <c:yVal>
            <c:numRef>
              <c:f>Sheet1!$B$62:$B$63</c:f>
              <c:numCache>
                <c:formatCode>General</c:formatCode>
                <c:ptCount val="2"/>
                <c:pt idx="0">
                  <c:v>0</c:v>
                </c:pt>
                <c:pt idx="1">
                  <c:v>20</c:v>
                </c:pt>
              </c:numCache>
            </c:numRef>
          </c:yVal>
          <c:smooth val="0"/>
          <c:extLst>
            <c:ext xmlns:c16="http://schemas.microsoft.com/office/drawing/2014/chart" uri="{C3380CC4-5D6E-409C-BE32-E72D297353CC}">
              <c16:uniqueId val="{00000005-0CC4-4E55-B865-1B32BFEE5192}"/>
            </c:ext>
          </c:extLst>
        </c:ser>
        <c:ser>
          <c:idx val="6"/>
          <c:order val="6"/>
          <c:tx>
            <c:strRef>
              <c:f>Sheet1!$A$64</c:f>
              <c:strCache>
                <c:ptCount val="1"/>
                <c:pt idx="0">
                  <c:v>bin6</c:v>
                </c:pt>
              </c:strCache>
            </c:strRef>
          </c:tx>
          <c:spPr>
            <a:ln w="25400" cap="rnd">
              <a:solidFill>
                <a:schemeClr val="tx1"/>
              </a:solidFill>
              <a:round/>
            </a:ln>
            <a:effectLst/>
          </c:spPr>
          <c:marker>
            <c:symbol val="none"/>
          </c:marker>
          <c:xVal>
            <c:numRef>
              <c:f>Sheet1!$A$65:$A$66</c:f>
              <c:numCache>
                <c:formatCode>General</c:formatCode>
                <c:ptCount val="2"/>
                <c:pt idx="0">
                  <c:v>3.2</c:v>
                </c:pt>
                <c:pt idx="1">
                  <c:v>3.2</c:v>
                </c:pt>
              </c:numCache>
            </c:numRef>
          </c:xVal>
          <c:yVal>
            <c:numRef>
              <c:f>Sheet1!$B$65:$B$66</c:f>
              <c:numCache>
                <c:formatCode>General</c:formatCode>
                <c:ptCount val="2"/>
                <c:pt idx="0">
                  <c:v>0</c:v>
                </c:pt>
                <c:pt idx="1">
                  <c:v>20</c:v>
                </c:pt>
              </c:numCache>
            </c:numRef>
          </c:yVal>
          <c:smooth val="0"/>
          <c:extLst>
            <c:ext xmlns:c16="http://schemas.microsoft.com/office/drawing/2014/chart" uri="{C3380CC4-5D6E-409C-BE32-E72D297353CC}">
              <c16:uniqueId val="{00000006-0CC4-4E55-B865-1B32BFEE5192}"/>
            </c:ext>
          </c:extLst>
        </c:ser>
        <c:ser>
          <c:idx val="7"/>
          <c:order val="7"/>
          <c:tx>
            <c:v>average</c:v>
          </c:tx>
          <c:spPr>
            <a:ln w="25400" cap="rnd">
              <a:noFill/>
              <a:round/>
            </a:ln>
            <a:effectLst/>
          </c:spPr>
          <c:marker>
            <c:symbol val="x"/>
            <c:size val="9"/>
            <c:spPr>
              <a:noFill/>
              <a:ln w="25400">
                <a:solidFill>
                  <a:srgbClr val="FF0000"/>
                </a:solidFill>
              </a:ln>
              <a:effectLst/>
            </c:spPr>
          </c:marker>
          <c:xVal>
            <c:numRef>
              <c:f>Sheet1!$A$41:$A$46</c:f>
              <c:numCache>
                <c:formatCode>General</c:formatCode>
                <c:ptCount val="6"/>
                <c:pt idx="0">
                  <c:v>0.41249999999999998</c:v>
                </c:pt>
                <c:pt idx="1">
                  <c:v>1</c:v>
                </c:pt>
                <c:pt idx="2">
                  <c:v>1.3071067811865476</c:v>
                </c:pt>
                <c:pt idx="3">
                  <c:v>1.85</c:v>
                </c:pt>
                <c:pt idx="4">
                  <c:v>2.3120226591665967</c:v>
                </c:pt>
                <c:pt idx="5">
                  <c:v>2.8320533905932739</c:v>
                </c:pt>
              </c:numCache>
            </c:numRef>
          </c:xVal>
          <c:yVal>
            <c:numRef>
              <c:f>Sheet1!$B$41:$B$46</c:f>
              <c:numCache>
                <c:formatCode>General</c:formatCode>
                <c:ptCount val="6"/>
                <c:pt idx="0">
                  <c:v>1.625</c:v>
                </c:pt>
                <c:pt idx="1">
                  <c:v>3.6</c:v>
                </c:pt>
                <c:pt idx="2">
                  <c:v>4.4000000000000004</c:v>
                </c:pt>
                <c:pt idx="3">
                  <c:v>5.0999999999999996</c:v>
                </c:pt>
                <c:pt idx="4">
                  <c:v>5.6333333333333329</c:v>
                </c:pt>
                <c:pt idx="5">
                  <c:v>5.4124999999999996</c:v>
                </c:pt>
              </c:numCache>
            </c:numRef>
          </c:yVal>
          <c:smooth val="0"/>
          <c:extLst>
            <c:ext xmlns:c16="http://schemas.microsoft.com/office/drawing/2014/chart" uri="{C3380CC4-5D6E-409C-BE32-E72D297353CC}">
              <c16:uniqueId val="{00000007-0CC4-4E55-B865-1B32BFEE5192}"/>
            </c:ext>
          </c:extLst>
        </c:ser>
        <c:dLbls>
          <c:showLegendKey val="0"/>
          <c:showVal val="0"/>
          <c:showCatName val="0"/>
          <c:showSerName val="0"/>
          <c:showPercent val="0"/>
          <c:showBubbleSize val="0"/>
        </c:dLbls>
        <c:axId val="446832016"/>
        <c:axId val="446830376"/>
      </c:scatterChart>
      <c:valAx>
        <c:axId val="4468320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(d)</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830376"/>
        <c:crosses val="autoZero"/>
        <c:crossBetween val="midCat"/>
      </c:valAx>
      <c:valAx>
        <c:axId val="446830376"/>
        <c:scaling>
          <c:orientation val="minMax"/>
          <c:max val="1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smtClean="0"/>
                  <a:t>Semivariance </a:t>
                </a:r>
                <a:r>
                  <a:rPr lang="en-US" dirty="0"/>
                  <a:t>(v)</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83201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Sheet1!$B$15</c:f>
              <c:strCache>
                <c:ptCount val="1"/>
                <c:pt idx="0">
                  <c:v>v</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Sheet1!$A$17:$A$39</c:f>
              <c:numCache>
                <c:formatCode>General</c:formatCode>
                <c:ptCount val="23"/>
                <c:pt idx="0">
                  <c:v>0.25</c:v>
                </c:pt>
                <c:pt idx="1">
                  <c:v>0.5</c:v>
                </c:pt>
                <c:pt idx="2">
                  <c:v>0.5</c:v>
                </c:pt>
                <c:pt idx="3">
                  <c:v>1</c:v>
                </c:pt>
                <c:pt idx="4">
                  <c:v>1</c:v>
                </c:pt>
                <c:pt idx="5">
                  <c:v>1.2</c:v>
                </c:pt>
                <c:pt idx="6">
                  <c:v>1.4142135623730951</c:v>
                </c:pt>
                <c:pt idx="7">
                  <c:v>1.7</c:v>
                </c:pt>
                <c:pt idx="8">
                  <c:v>2</c:v>
                </c:pt>
                <c:pt idx="9">
                  <c:v>2.2360679774997898</c:v>
                </c:pt>
                <c:pt idx="10">
                  <c:v>2.6</c:v>
                </c:pt>
                <c:pt idx="11">
                  <c:v>2.8284271247461903</c:v>
                </c:pt>
                <c:pt idx="12">
                  <c:v>2.8279999999999998</c:v>
                </c:pt>
                <c:pt idx="13">
                  <c:v>3</c:v>
                </c:pt>
                <c:pt idx="14">
                  <c:v>3</c:v>
                </c:pt>
                <c:pt idx="15">
                  <c:v>2.2000000000000002</c:v>
                </c:pt>
                <c:pt idx="16">
                  <c:v>2.6</c:v>
                </c:pt>
                <c:pt idx="17">
                  <c:v>3</c:v>
                </c:pt>
                <c:pt idx="18">
                  <c:v>2.8</c:v>
                </c:pt>
                <c:pt idx="19">
                  <c:v>2.5</c:v>
                </c:pt>
                <c:pt idx="20">
                  <c:v>0.4</c:v>
                </c:pt>
              </c:numCache>
            </c:numRef>
          </c:xVal>
          <c:yVal>
            <c:numRef>
              <c:f>Sheet1!$B$17:$B$39</c:f>
              <c:numCache>
                <c:formatCode>General</c:formatCode>
                <c:ptCount val="23"/>
                <c:pt idx="0">
                  <c:v>0.5</c:v>
                </c:pt>
                <c:pt idx="1">
                  <c:v>2</c:v>
                </c:pt>
                <c:pt idx="2">
                  <c:v>3</c:v>
                </c:pt>
                <c:pt idx="3">
                  <c:v>3</c:v>
                </c:pt>
                <c:pt idx="4">
                  <c:v>4.2</c:v>
                </c:pt>
                <c:pt idx="5">
                  <c:v>4.3</c:v>
                </c:pt>
                <c:pt idx="6">
                  <c:v>4.5</c:v>
                </c:pt>
                <c:pt idx="7">
                  <c:v>5</c:v>
                </c:pt>
                <c:pt idx="8">
                  <c:v>5.2</c:v>
                </c:pt>
                <c:pt idx="9">
                  <c:v>4.3</c:v>
                </c:pt>
                <c:pt idx="10">
                  <c:v>4.5999999999999996</c:v>
                </c:pt>
                <c:pt idx="11">
                  <c:v>5.2</c:v>
                </c:pt>
                <c:pt idx="12">
                  <c:v>4.9000000000000004</c:v>
                </c:pt>
                <c:pt idx="13">
                  <c:v>4.4000000000000004</c:v>
                </c:pt>
                <c:pt idx="14">
                  <c:v>7</c:v>
                </c:pt>
                <c:pt idx="15">
                  <c:v>7.6</c:v>
                </c:pt>
                <c:pt idx="16">
                  <c:v>7.4</c:v>
                </c:pt>
                <c:pt idx="17">
                  <c:v>1.9</c:v>
                </c:pt>
                <c:pt idx="18">
                  <c:v>7.9</c:v>
                </c:pt>
                <c:pt idx="19">
                  <c:v>5</c:v>
                </c:pt>
                <c:pt idx="20">
                  <c:v>1</c:v>
                </c:pt>
              </c:numCache>
            </c:numRef>
          </c:yVal>
          <c:smooth val="0"/>
          <c:extLst>
            <c:ext xmlns:c16="http://schemas.microsoft.com/office/drawing/2014/chart" uri="{C3380CC4-5D6E-409C-BE32-E72D297353CC}">
              <c16:uniqueId val="{00000000-1CE0-4B94-8652-7DD81D81AD33}"/>
            </c:ext>
          </c:extLst>
        </c:ser>
        <c:ser>
          <c:idx val="1"/>
          <c:order val="1"/>
          <c:tx>
            <c:strRef>
              <c:f>Sheet1!$A$49</c:f>
              <c:strCache>
                <c:ptCount val="1"/>
                <c:pt idx="0">
                  <c:v>bin1</c:v>
                </c:pt>
              </c:strCache>
            </c:strRef>
          </c:tx>
          <c:spPr>
            <a:ln w="25400" cap="rnd">
              <a:solidFill>
                <a:schemeClr val="tx1"/>
              </a:solidFill>
              <a:round/>
            </a:ln>
            <a:effectLst/>
          </c:spPr>
          <c:marker>
            <c:symbol val="none"/>
          </c:marker>
          <c:xVal>
            <c:numRef>
              <c:f>Sheet1!$A$50:$A$51</c:f>
              <c:numCache>
                <c:formatCode>General</c:formatCode>
                <c:ptCount val="2"/>
                <c:pt idx="0">
                  <c:v>0.6</c:v>
                </c:pt>
                <c:pt idx="1">
                  <c:v>0.6</c:v>
                </c:pt>
              </c:numCache>
            </c:numRef>
          </c:xVal>
          <c:yVal>
            <c:numRef>
              <c:f>Sheet1!$B$50:$B$51</c:f>
              <c:numCache>
                <c:formatCode>General</c:formatCode>
                <c:ptCount val="2"/>
                <c:pt idx="0">
                  <c:v>0</c:v>
                </c:pt>
                <c:pt idx="1">
                  <c:v>20</c:v>
                </c:pt>
              </c:numCache>
            </c:numRef>
          </c:yVal>
          <c:smooth val="0"/>
          <c:extLst>
            <c:ext xmlns:c16="http://schemas.microsoft.com/office/drawing/2014/chart" uri="{C3380CC4-5D6E-409C-BE32-E72D297353CC}">
              <c16:uniqueId val="{00000001-1CE0-4B94-8652-7DD81D81AD33}"/>
            </c:ext>
          </c:extLst>
        </c:ser>
        <c:ser>
          <c:idx val="2"/>
          <c:order val="2"/>
          <c:tx>
            <c:strRef>
              <c:f>Sheet1!$A$52</c:f>
              <c:strCache>
                <c:ptCount val="1"/>
                <c:pt idx="0">
                  <c:v>bin2</c:v>
                </c:pt>
              </c:strCache>
            </c:strRef>
          </c:tx>
          <c:spPr>
            <a:ln w="25400" cap="rnd">
              <a:solidFill>
                <a:schemeClr val="tx1"/>
              </a:solidFill>
              <a:round/>
            </a:ln>
            <a:effectLst/>
          </c:spPr>
          <c:marker>
            <c:symbol val="none"/>
          </c:marker>
          <c:xVal>
            <c:numRef>
              <c:f>Sheet1!$A$53:$A$54</c:f>
              <c:numCache>
                <c:formatCode>General</c:formatCode>
                <c:ptCount val="2"/>
                <c:pt idx="0">
                  <c:v>1.1000000000000001</c:v>
                </c:pt>
                <c:pt idx="1">
                  <c:v>1.1000000000000001</c:v>
                </c:pt>
              </c:numCache>
            </c:numRef>
          </c:xVal>
          <c:yVal>
            <c:numRef>
              <c:f>Sheet1!$B$53:$B$54</c:f>
              <c:numCache>
                <c:formatCode>General</c:formatCode>
                <c:ptCount val="2"/>
                <c:pt idx="0">
                  <c:v>0</c:v>
                </c:pt>
                <c:pt idx="1">
                  <c:v>20</c:v>
                </c:pt>
              </c:numCache>
            </c:numRef>
          </c:yVal>
          <c:smooth val="0"/>
          <c:extLst>
            <c:ext xmlns:c16="http://schemas.microsoft.com/office/drawing/2014/chart" uri="{C3380CC4-5D6E-409C-BE32-E72D297353CC}">
              <c16:uniqueId val="{00000002-1CE0-4B94-8652-7DD81D81AD33}"/>
            </c:ext>
          </c:extLst>
        </c:ser>
        <c:ser>
          <c:idx val="3"/>
          <c:order val="3"/>
          <c:tx>
            <c:strRef>
              <c:f>Sheet1!$A$55</c:f>
              <c:strCache>
                <c:ptCount val="1"/>
                <c:pt idx="0">
                  <c:v>bin3</c:v>
                </c:pt>
              </c:strCache>
            </c:strRef>
          </c:tx>
          <c:spPr>
            <a:ln w="25400" cap="rnd">
              <a:solidFill>
                <a:schemeClr val="tx1"/>
              </a:solidFill>
              <a:round/>
            </a:ln>
            <a:effectLst/>
          </c:spPr>
          <c:marker>
            <c:symbol val="none"/>
          </c:marker>
          <c:xVal>
            <c:numRef>
              <c:f>Sheet1!$A$56:$A$57</c:f>
              <c:numCache>
                <c:formatCode>General</c:formatCode>
                <c:ptCount val="2"/>
                <c:pt idx="0">
                  <c:v>1.55</c:v>
                </c:pt>
                <c:pt idx="1">
                  <c:v>1.55</c:v>
                </c:pt>
              </c:numCache>
            </c:numRef>
          </c:xVal>
          <c:yVal>
            <c:numRef>
              <c:f>Sheet1!$B$56:$B$57</c:f>
              <c:numCache>
                <c:formatCode>General</c:formatCode>
                <c:ptCount val="2"/>
                <c:pt idx="0">
                  <c:v>0</c:v>
                </c:pt>
                <c:pt idx="1">
                  <c:v>20</c:v>
                </c:pt>
              </c:numCache>
            </c:numRef>
          </c:yVal>
          <c:smooth val="0"/>
          <c:extLst>
            <c:ext xmlns:c16="http://schemas.microsoft.com/office/drawing/2014/chart" uri="{C3380CC4-5D6E-409C-BE32-E72D297353CC}">
              <c16:uniqueId val="{00000003-1CE0-4B94-8652-7DD81D81AD33}"/>
            </c:ext>
          </c:extLst>
        </c:ser>
        <c:ser>
          <c:idx val="4"/>
          <c:order val="4"/>
          <c:tx>
            <c:strRef>
              <c:f>Sheet1!$A$58</c:f>
              <c:strCache>
                <c:ptCount val="1"/>
                <c:pt idx="0">
                  <c:v>bin4</c:v>
                </c:pt>
              </c:strCache>
            </c:strRef>
          </c:tx>
          <c:spPr>
            <a:ln w="25400" cap="rnd">
              <a:solidFill>
                <a:schemeClr val="tx1"/>
              </a:solidFill>
              <a:round/>
            </a:ln>
            <a:effectLst/>
          </c:spPr>
          <c:marker>
            <c:symbol val="none"/>
          </c:marker>
          <c:xVal>
            <c:numRef>
              <c:f>Sheet1!$A$59:$A$60</c:f>
              <c:numCache>
                <c:formatCode>General</c:formatCode>
                <c:ptCount val="2"/>
                <c:pt idx="0">
                  <c:v>2.0499999999999998</c:v>
                </c:pt>
                <c:pt idx="1">
                  <c:v>2.0499999999999998</c:v>
                </c:pt>
              </c:numCache>
            </c:numRef>
          </c:xVal>
          <c:yVal>
            <c:numRef>
              <c:f>Sheet1!$B$59:$B$60</c:f>
              <c:numCache>
                <c:formatCode>General</c:formatCode>
                <c:ptCount val="2"/>
                <c:pt idx="0">
                  <c:v>0</c:v>
                </c:pt>
                <c:pt idx="1">
                  <c:v>20</c:v>
                </c:pt>
              </c:numCache>
            </c:numRef>
          </c:yVal>
          <c:smooth val="0"/>
          <c:extLst>
            <c:ext xmlns:c16="http://schemas.microsoft.com/office/drawing/2014/chart" uri="{C3380CC4-5D6E-409C-BE32-E72D297353CC}">
              <c16:uniqueId val="{00000004-1CE0-4B94-8652-7DD81D81AD33}"/>
            </c:ext>
          </c:extLst>
        </c:ser>
        <c:ser>
          <c:idx val="5"/>
          <c:order val="5"/>
          <c:tx>
            <c:strRef>
              <c:f>Sheet1!$A$61</c:f>
              <c:strCache>
                <c:ptCount val="1"/>
                <c:pt idx="0">
                  <c:v>bin5</c:v>
                </c:pt>
              </c:strCache>
            </c:strRef>
          </c:tx>
          <c:spPr>
            <a:ln w="25400" cap="rnd">
              <a:solidFill>
                <a:schemeClr val="tx1"/>
              </a:solidFill>
              <a:round/>
            </a:ln>
            <a:effectLst/>
          </c:spPr>
          <c:marker>
            <c:symbol val="none"/>
          </c:marker>
          <c:xVal>
            <c:numRef>
              <c:f>Sheet1!$A$62:$A$63</c:f>
              <c:numCache>
                <c:formatCode>General</c:formatCode>
                <c:ptCount val="2"/>
                <c:pt idx="0">
                  <c:v>2.5499999999999998</c:v>
                </c:pt>
                <c:pt idx="1">
                  <c:v>2.5499999999999998</c:v>
                </c:pt>
              </c:numCache>
            </c:numRef>
          </c:xVal>
          <c:yVal>
            <c:numRef>
              <c:f>Sheet1!$B$62:$B$63</c:f>
              <c:numCache>
                <c:formatCode>General</c:formatCode>
                <c:ptCount val="2"/>
                <c:pt idx="0">
                  <c:v>0</c:v>
                </c:pt>
                <c:pt idx="1">
                  <c:v>20</c:v>
                </c:pt>
              </c:numCache>
            </c:numRef>
          </c:yVal>
          <c:smooth val="0"/>
          <c:extLst>
            <c:ext xmlns:c16="http://schemas.microsoft.com/office/drawing/2014/chart" uri="{C3380CC4-5D6E-409C-BE32-E72D297353CC}">
              <c16:uniqueId val="{00000005-1CE0-4B94-8652-7DD81D81AD33}"/>
            </c:ext>
          </c:extLst>
        </c:ser>
        <c:ser>
          <c:idx val="6"/>
          <c:order val="6"/>
          <c:tx>
            <c:strRef>
              <c:f>Sheet1!$A$64</c:f>
              <c:strCache>
                <c:ptCount val="1"/>
                <c:pt idx="0">
                  <c:v>bin6</c:v>
                </c:pt>
              </c:strCache>
            </c:strRef>
          </c:tx>
          <c:spPr>
            <a:ln w="25400" cap="rnd">
              <a:solidFill>
                <a:schemeClr val="tx1"/>
              </a:solidFill>
              <a:round/>
            </a:ln>
            <a:effectLst/>
          </c:spPr>
          <c:marker>
            <c:symbol val="none"/>
          </c:marker>
          <c:xVal>
            <c:numRef>
              <c:f>Sheet1!$A$65:$A$66</c:f>
              <c:numCache>
                <c:formatCode>General</c:formatCode>
                <c:ptCount val="2"/>
                <c:pt idx="0">
                  <c:v>3.2</c:v>
                </c:pt>
                <c:pt idx="1">
                  <c:v>3.2</c:v>
                </c:pt>
              </c:numCache>
            </c:numRef>
          </c:xVal>
          <c:yVal>
            <c:numRef>
              <c:f>Sheet1!$B$65:$B$66</c:f>
              <c:numCache>
                <c:formatCode>General</c:formatCode>
                <c:ptCount val="2"/>
                <c:pt idx="0">
                  <c:v>0</c:v>
                </c:pt>
                <c:pt idx="1">
                  <c:v>20</c:v>
                </c:pt>
              </c:numCache>
            </c:numRef>
          </c:yVal>
          <c:smooth val="0"/>
          <c:extLst>
            <c:ext xmlns:c16="http://schemas.microsoft.com/office/drawing/2014/chart" uri="{C3380CC4-5D6E-409C-BE32-E72D297353CC}">
              <c16:uniqueId val="{00000006-1CE0-4B94-8652-7DD81D81AD33}"/>
            </c:ext>
          </c:extLst>
        </c:ser>
        <c:ser>
          <c:idx val="7"/>
          <c:order val="7"/>
          <c:tx>
            <c:v>average</c:v>
          </c:tx>
          <c:spPr>
            <a:ln w="25400" cap="rnd">
              <a:noFill/>
              <a:round/>
            </a:ln>
            <a:effectLst/>
          </c:spPr>
          <c:marker>
            <c:symbol val="x"/>
            <c:size val="9"/>
            <c:spPr>
              <a:noFill/>
              <a:ln w="25400">
                <a:solidFill>
                  <a:srgbClr val="FF0000"/>
                </a:solidFill>
              </a:ln>
              <a:effectLst/>
            </c:spPr>
          </c:marker>
          <c:xVal>
            <c:numRef>
              <c:f>Sheet1!$A$41:$A$46</c:f>
              <c:numCache>
                <c:formatCode>General</c:formatCode>
                <c:ptCount val="6"/>
                <c:pt idx="0">
                  <c:v>0.41249999999999998</c:v>
                </c:pt>
                <c:pt idx="1">
                  <c:v>1</c:v>
                </c:pt>
                <c:pt idx="2">
                  <c:v>1.3071067811865476</c:v>
                </c:pt>
                <c:pt idx="3">
                  <c:v>1.85</c:v>
                </c:pt>
                <c:pt idx="4">
                  <c:v>2.3120226591665967</c:v>
                </c:pt>
                <c:pt idx="5">
                  <c:v>2.8320533905932739</c:v>
                </c:pt>
              </c:numCache>
            </c:numRef>
          </c:xVal>
          <c:yVal>
            <c:numRef>
              <c:f>Sheet1!$B$41:$B$46</c:f>
              <c:numCache>
                <c:formatCode>General</c:formatCode>
                <c:ptCount val="6"/>
                <c:pt idx="0">
                  <c:v>1.625</c:v>
                </c:pt>
                <c:pt idx="1">
                  <c:v>3.6</c:v>
                </c:pt>
                <c:pt idx="2">
                  <c:v>4.4000000000000004</c:v>
                </c:pt>
                <c:pt idx="3">
                  <c:v>5.0999999999999996</c:v>
                </c:pt>
                <c:pt idx="4">
                  <c:v>5.6333333333333329</c:v>
                </c:pt>
                <c:pt idx="5">
                  <c:v>5.4124999999999996</c:v>
                </c:pt>
              </c:numCache>
            </c:numRef>
          </c:yVal>
          <c:smooth val="0"/>
          <c:extLst>
            <c:ext xmlns:c16="http://schemas.microsoft.com/office/drawing/2014/chart" uri="{C3380CC4-5D6E-409C-BE32-E72D297353CC}">
              <c16:uniqueId val="{00000007-1CE0-4B94-8652-7DD81D81AD33}"/>
            </c:ext>
          </c:extLst>
        </c:ser>
        <c:ser>
          <c:idx val="8"/>
          <c:order val="8"/>
          <c:tx>
            <c:v>equation</c:v>
          </c:tx>
          <c:spPr>
            <a:ln w="50800" cap="rnd">
              <a:solidFill>
                <a:schemeClr val="bg1">
                  <a:lumMod val="65000"/>
                </a:schemeClr>
              </a:solidFill>
              <a:prstDash val="sysDash"/>
              <a:round/>
            </a:ln>
            <a:effectLst/>
          </c:spPr>
          <c:marker>
            <c:symbol val="none"/>
          </c:marker>
          <c:xVal>
            <c:numRef>
              <c:f>Sheet1!$C$16:$C$28</c:f>
              <c:numCache>
                <c:formatCode>General</c:formatCode>
                <c:ptCount val="13"/>
                <c:pt idx="0">
                  <c:v>0</c:v>
                </c:pt>
                <c:pt idx="1">
                  <c:v>0.25</c:v>
                </c:pt>
                <c:pt idx="2">
                  <c:v>0.5</c:v>
                </c:pt>
                <c:pt idx="3">
                  <c:v>0.75</c:v>
                </c:pt>
                <c:pt idx="4">
                  <c:v>1</c:v>
                </c:pt>
                <c:pt idx="5">
                  <c:v>1.25</c:v>
                </c:pt>
                <c:pt idx="6">
                  <c:v>1.5</c:v>
                </c:pt>
                <c:pt idx="7">
                  <c:v>1.75</c:v>
                </c:pt>
                <c:pt idx="8">
                  <c:v>2</c:v>
                </c:pt>
                <c:pt idx="9">
                  <c:v>2.25</c:v>
                </c:pt>
                <c:pt idx="10">
                  <c:v>2.5</c:v>
                </c:pt>
                <c:pt idx="11">
                  <c:v>2.75</c:v>
                </c:pt>
                <c:pt idx="12">
                  <c:v>3.5</c:v>
                </c:pt>
              </c:numCache>
            </c:numRef>
          </c:xVal>
          <c:yVal>
            <c:numRef>
              <c:f>Sheet1!$D$16:$D$28</c:f>
              <c:numCache>
                <c:formatCode>General</c:formatCode>
                <c:ptCount val="13"/>
                <c:pt idx="0">
                  <c:v>0</c:v>
                </c:pt>
                <c:pt idx="1">
                  <c:v>0.96992187500000004</c:v>
                </c:pt>
                <c:pt idx="2">
                  <c:v>1.909375</c:v>
                </c:pt>
                <c:pt idx="3">
                  <c:v>2.7878906250000002</c:v>
                </c:pt>
                <c:pt idx="4">
                  <c:v>3.5750000000000002</c:v>
                </c:pt>
                <c:pt idx="5">
                  <c:v>4.240234375</c:v>
                </c:pt>
                <c:pt idx="6">
                  <c:v>4.7531249999999998</c:v>
                </c:pt>
                <c:pt idx="7">
                  <c:v>5.0832031249999998</c:v>
                </c:pt>
                <c:pt idx="8">
                  <c:v>5.2</c:v>
                </c:pt>
                <c:pt idx="9">
                  <c:v>5.2</c:v>
                </c:pt>
                <c:pt idx="10">
                  <c:v>5.2</c:v>
                </c:pt>
                <c:pt idx="11">
                  <c:v>5.2</c:v>
                </c:pt>
                <c:pt idx="12">
                  <c:v>5.2</c:v>
                </c:pt>
              </c:numCache>
            </c:numRef>
          </c:yVal>
          <c:smooth val="0"/>
          <c:extLst>
            <c:ext xmlns:c16="http://schemas.microsoft.com/office/drawing/2014/chart" uri="{C3380CC4-5D6E-409C-BE32-E72D297353CC}">
              <c16:uniqueId val="{00000008-1CE0-4B94-8652-7DD81D81AD33}"/>
            </c:ext>
          </c:extLst>
        </c:ser>
        <c:dLbls>
          <c:showLegendKey val="0"/>
          <c:showVal val="0"/>
          <c:showCatName val="0"/>
          <c:showSerName val="0"/>
          <c:showPercent val="0"/>
          <c:showBubbleSize val="0"/>
        </c:dLbls>
        <c:axId val="446832016"/>
        <c:axId val="446830376"/>
      </c:scatterChart>
      <c:valAx>
        <c:axId val="446832016"/>
        <c:scaling>
          <c:orientation val="minMax"/>
          <c:max val="3.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(d)</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830376"/>
        <c:crosses val="autoZero"/>
        <c:crossBetween val="midCat"/>
      </c:valAx>
      <c:valAx>
        <c:axId val="446830376"/>
        <c:scaling>
          <c:orientation val="minMax"/>
          <c:max val="1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Semivariance (v)</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83201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74E7B6-CB24-42B7-916E-17B3DE1BB16F}" type="datetimeFigureOut">
              <a:rPr lang="en-US" smtClean="0"/>
              <a:t>11/12/2019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F3D292-0358-432C-9AA2-8A45AA16D93F}" type="slidenum">
              <a:rPr lang="en-US" smtClean="0"/>
              <a:t>‹#›</a:t>
            </a:fld>
            <a:endParaRPr lang="en-US"/>
          </a:p>
        </p:txBody>
      </p:sp>
    </p:spTree>
    <p:extLst>
      <p:ext uri="{BB962C8B-B14F-4D97-AF65-F5344CB8AC3E}">
        <p14:creationId xmlns:p14="http://schemas.microsoft.com/office/powerpoint/2010/main" val="1965428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digitaljournal.com/tech-and-science/technology/sinking-san-joaquin-valley-of-california-seen-from-space/article/487393"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geology.utah.gov/map-pub/survey-notes/land-subsidence-and-earth-fissures-in-cedar-valley/"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bsnews.com/pictures/california-drought-drains-lakes/16/"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usgs.gov/media/images/groundwater-monitoring-well-long-island-new-York"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F3D292-0358-432C-9AA2-8A45AA16D93F}" type="slidenum">
              <a:rPr lang="en-US" smtClean="0"/>
              <a:t>1</a:t>
            </a:fld>
            <a:endParaRPr lang="en-US"/>
          </a:p>
        </p:txBody>
      </p:sp>
    </p:spTree>
    <p:extLst>
      <p:ext uri="{BB962C8B-B14F-4D97-AF65-F5344CB8AC3E}">
        <p14:creationId xmlns:p14="http://schemas.microsoft.com/office/powerpoint/2010/main" val="3936461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Multi-linear regression assumes that Y is a linear combination of the values A. The rows are </a:t>
            </a:r>
            <a:r>
              <a:rPr lang="en-US" dirty="0" err="1" smtClean="0"/>
              <a:t>timesteps</a:t>
            </a:r>
            <a:r>
              <a:rPr lang="en-US" dirty="0" smtClean="0"/>
              <a:t>,</a:t>
            </a:r>
            <a:r>
              <a:rPr lang="en-US" baseline="0" dirty="0" smtClean="0"/>
              <a:t> the columns are wells</a:t>
            </a:r>
            <a:endParaRPr lang="en-US" dirty="0" smtClean="0"/>
          </a:p>
          <a:p>
            <a:r>
              <a:rPr lang="en-US" dirty="0" smtClean="0"/>
              <a:t>The</a:t>
            </a:r>
            <a:r>
              <a:rPr lang="en-US" baseline="0" dirty="0" smtClean="0"/>
              <a:t> A matrix is regularized </a:t>
            </a:r>
            <a:r>
              <a:rPr lang="en-US" baseline="0" dirty="0" err="1" smtClean="0"/>
              <a:t>timeseries</a:t>
            </a:r>
            <a:r>
              <a:rPr lang="en-US" baseline="0" dirty="0" smtClean="0"/>
              <a:t> values of the reference wells at time steps 1,2, and 3. Each value is normalized by subtracting the minimum and then dividing the difference by the range (max-min).</a:t>
            </a:r>
          </a:p>
          <a:p>
            <a:r>
              <a:rPr lang="en-US" baseline="0" dirty="0" smtClean="0"/>
              <a:t>I used a regularization term of .005 in my tests</a:t>
            </a:r>
            <a:endParaRPr lang="en-US" dirty="0"/>
          </a:p>
        </p:txBody>
      </p:sp>
      <p:sp>
        <p:nvSpPr>
          <p:cNvPr id="4" name="Slide Number Placeholder 3"/>
          <p:cNvSpPr>
            <a:spLocks noGrp="1"/>
          </p:cNvSpPr>
          <p:nvPr>
            <p:ph type="sldNum" sz="quarter" idx="10"/>
          </p:nvPr>
        </p:nvSpPr>
        <p:spPr/>
        <p:txBody>
          <a:bodyPr/>
          <a:lstStyle/>
          <a:p>
            <a:fld id="{22F3D292-0358-432C-9AA2-8A45AA16D93F}" type="slidenum">
              <a:rPr lang="en-US" smtClean="0"/>
              <a:t>13</a:t>
            </a:fld>
            <a:endParaRPr lang="en-US"/>
          </a:p>
        </p:txBody>
      </p:sp>
    </p:spTree>
    <p:extLst>
      <p:ext uri="{BB962C8B-B14F-4D97-AF65-F5344CB8AC3E}">
        <p14:creationId xmlns:p14="http://schemas.microsoft.com/office/powerpoint/2010/main" val="198817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Retransform Y by multiplying each entry</a:t>
            </a:r>
            <a:r>
              <a:rPr lang="en-US" baseline="0" dirty="0" smtClean="0"/>
              <a:t> </a:t>
            </a:r>
            <a:r>
              <a:rPr lang="en-US" dirty="0" smtClean="0"/>
              <a:t>by the range of the original Y data (max-min) and then adding the min.</a:t>
            </a:r>
            <a:endParaRPr lang="en-US" dirty="0"/>
          </a:p>
        </p:txBody>
      </p:sp>
      <p:sp>
        <p:nvSpPr>
          <p:cNvPr id="4" name="Slide Number Placeholder 3"/>
          <p:cNvSpPr>
            <a:spLocks noGrp="1"/>
          </p:cNvSpPr>
          <p:nvPr>
            <p:ph type="sldNum" sz="quarter" idx="10"/>
          </p:nvPr>
        </p:nvSpPr>
        <p:spPr/>
        <p:txBody>
          <a:bodyPr/>
          <a:lstStyle/>
          <a:p>
            <a:fld id="{22F3D292-0358-432C-9AA2-8A45AA16D93F}" type="slidenum">
              <a:rPr lang="en-US" smtClean="0"/>
              <a:t>14</a:t>
            </a:fld>
            <a:endParaRPr lang="en-US"/>
          </a:p>
        </p:txBody>
      </p:sp>
    </p:spTree>
    <p:extLst>
      <p:ext uri="{BB962C8B-B14F-4D97-AF65-F5344CB8AC3E}">
        <p14:creationId xmlns:p14="http://schemas.microsoft.com/office/powerpoint/2010/main" val="613985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Tested this method of regression using hundreds of wells in different aquifers. Some results are better than these and some are worse.</a:t>
            </a:r>
          </a:p>
          <a:p>
            <a:r>
              <a:rPr lang="en-US" dirty="0" smtClean="0"/>
              <a:t>Range normalized RMSE was .07-.1</a:t>
            </a:r>
          </a:p>
          <a:p>
            <a:r>
              <a:rPr lang="en-US" dirty="0" smtClean="0"/>
              <a:t>417 wells in Ogallala Aquifer predicting 15 years: Mean</a:t>
            </a:r>
            <a:r>
              <a:rPr lang="en-US" baseline="0" dirty="0" smtClean="0"/>
              <a:t> Absolute Error: 6 </a:t>
            </a:r>
            <a:r>
              <a:rPr lang="en-US" baseline="0" dirty="0" err="1" smtClean="0"/>
              <a:t>ft</a:t>
            </a:r>
            <a:r>
              <a:rPr lang="en-US" baseline="0" dirty="0" smtClean="0"/>
              <a:t> (4%), Median Absolute Error: 3 </a:t>
            </a:r>
            <a:r>
              <a:rPr lang="en-US" baseline="0" dirty="0" err="1" smtClean="0"/>
              <a:t>ft</a:t>
            </a:r>
            <a:r>
              <a:rPr lang="en-US" baseline="0" dirty="0" smtClean="0"/>
              <a:t> (2%).</a:t>
            </a:r>
          </a:p>
          <a:p>
            <a:r>
              <a:rPr lang="en-US" baseline="0" dirty="0" smtClean="0"/>
              <a:t>Kriging (19 </a:t>
            </a:r>
            <a:r>
              <a:rPr lang="en-US" baseline="0" dirty="0" err="1" smtClean="0"/>
              <a:t>ft</a:t>
            </a:r>
            <a:r>
              <a:rPr lang="en-US" baseline="0" dirty="0" smtClean="0"/>
              <a:t> median, 26 </a:t>
            </a:r>
            <a:r>
              <a:rPr lang="en-US" baseline="0" dirty="0" err="1" smtClean="0"/>
              <a:t>ft</a:t>
            </a:r>
            <a:r>
              <a:rPr lang="en-US" baseline="0" dirty="0" smtClean="0"/>
              <a:t> mean error)</a:t>
            </a:r>
            <a:endParaRPr lang="en-US" dirty="0" smtClean="0"/>
          </a:p>
          <a:p>
            <a:endParaRPr lang="en-US" dirty="0"/>
          </a:p>
        </p:txBody>
      </p:sp>
      <p:sp>
        <p:nvSpPr>
          <p:cNvPr id="4" name="Slide Number Placeholder 3"/>
          <p:cNvSpPr>
            <a:spLocks noGrp="1"/>
          </p:cNvSpPr>
          <p:nvPr>
            <p:ph type="sldNum" sz="quarter" idx="10"/>
          </p:nvPr>
        </p:nvSpPr>
        <p:spPr/>
        <p:txBody>
          <a:bodyPr/>
          <a:lstStyle/>
          <a:p>
            <a:fld id="{22F3D292-0358-432C-9AA2-8A45AA16D93F}" type="slidenum">
              <a:rPr lang="en-US" smtClean="0"/>
              <a:t>15</a:t>
            </a:fld>
            <a:endParaRPr lang="en-US"/>
          </a:p>
        </p:txBody>
      </p:sp>
    </p:spTree>
    <p:extLst>
      <p:ext uri="{BB962C8B-B14F-4D97-AF65-F5344CB8AC3E}">
        <p14:creationId xmlns:p14="http://schemas.microsoft.com/office/powerpoint/2010/main" val="3506247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some cases, there may not be any wells in an</a:t>
            </a:r>
            <a:r>
              <a:rPr lang="en-US" baseline="0" dirty="0" smtClean="0"/>
              <a:t> aquifer with a long period of record. In this case, we can use Earth observations to infer missing groundwater data. Groundwater levels are correlated with soil moisture and drought indicators.</a:t>
            </a:r>
          </a:p>
          <a:p>
            <a:r>
              <a:rPr lang="en-US" baseline="0" dirty="0" smtClean="0"/>
              <a:t>The PDSI is a drought index based on temp and </a:t>
            </a:r>
            <a:r>
              <a:rPr lang="en-US" baseline="0" dirty="0" err="1" smtClean="0"/>
              <a:t>precip</a:t>
            </a:r>
            <a:r>
              <a:rPr lang="en-US" baseline="0" dirty="0" smtClean="0"/>
              <a:t> that measures relative dryness</a:t>
            </a:r>
          </a:p>
          <a:p>
            <a:r>
              <a:rPr lang="en-US" baseline="0" dirty="0" smtClean="0"/>
              <a:t>Soil moisture is estimated using a one-layer hydrologic model based on temp and </a:t>
            </a:r>
            <a:r>
              <a:rPr lang="en-US" baseline="0" dirty="0" err="1" smtClean="0"/>
              <a:t>precip</a:t>
            </a:r>
            <a:endParaRPr lang="en-US" baseline="0" dirty="0" smtClean="0"/>
          </a:p>
          <a:p>
            <a:r>
              <a:rPr lang="en-US" baseline="0" dirty="0" smtClean="0"/>
              <a:t>The best correlation to groundwater it the Total water storage anomaly measured by GRACE, but this mission doesn’t have enough data for sufficient testing currently, since it was only launched in 2002.</a:t>
            </a:r>
            <a:endParaRPr lang="en-US" dirty="0"/>
          </a:p>
        </p:txBody>
      </p:sp>
      <p:sp>
        <p:nvSpPr>
          <p:cNvPr id="4" name="Slide Number Placeholder 3"/>
          <p:cNvSpPr>
            <a:spLocks noGrp="1"/>
          </p:cNvSpPr>
          <p:nvPr>
            <p:ph type="sldNum" sz="quarter" idx="10"/>
          </p:nvPr>
        </p:nvSpPr>
        <p:spPr/>
        <p:txBody>
          <a:bodyPr/>
          <a:lstStyle/>
          <a:p>
            <a:fld id="{22F3D292-0358-432C-9AA2-8A45AA16D93F}" type="slidenum">
              <a:rPr lang="en-US" smtClean="0"/>
              <a:t>17</a:t>
            </a:fld>
            <a:endParaRPr lang="en-US"/>
          </a:p>
        </p:txBody>
      </p:sp>
    </p:spTree>
    <p:extLst>
      <p:ext uri="{BB962C8B-B14F-4D97-AF65-F5344CB8AC3E}">
        <p14:creationId xmlns:p14="http://schemas.microsoft.com/office/powerpoint/2010/main" val="3573062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case, the correlation between soil moisture or PDSI and groundwater levels is not linear. But</a:t>
            </a:r>
            <a:r>
              <a:rPr lang="en-US" baseline="0" dirty="0" smtClean="0"/>
              <a:t> there is a correlation, as shown here. The spring of early 2005 in Southwest Utah produced exceptionally high soil moisture values. This corresponds to a rise of the phreatic surface at the same location at the same time. The non-linear relationship between theses variables can be used to extend groundwater </a:t>
            </a:r>
            <a:r>
              <a:rPr lang="en-US" baseline="0" dirty="0" err="1" smtClean="0"/>
              <a:t>timeseries</a:t>
            </a:r>
            <a:r>
              <a:rPr lang="en-US" baseline="0" dirty="0" smtClean="0"/>
              <a:t> information using machine learning techniques.</a:t>
            </a:r>
            <a:endParaRPr lang="en-US" dirty="0"/>
          </a:p>
        </p:txBody>
      </p:sp>
      <p:sp>
        <p:nvSpPr>
          <p:cNvPr id="4" name="Slide Number Placeholder 3"/>
          <p:cNvSpPr>
            <a:spLocks noGrp="1"/>
          </p:cNvSpPr>
          <p:nvPr>
            <p:ph type="sldNum" sz="quarter" idx="10"/>
          </p:nvPr>
        </p:nvSpPr>
        <p:spPr/>
        <p:txBody>
          <a:bodyPr/>
          <a:lstStyle/>
          <a:p>
            <a:fld id="{22F3D292-0358-432C-9AA2-8A45AA16D93F}" type="slidenum">
              <a:rPr lang="en-US" smtClean="0"/>
              <a:t>18</a:t>
            </a:fld>
            <a:endParaRPr lang="en-US"/>
          </a:p>
        </p:txBody>
      </p:sp>
    </p:spTree>
    <p:extLst>
      <p:ext uri="{BB962C8B-B14F-4D97-AF65-F5344CB8AC3E}">
        <p14:creationId xmlns:p14="http://schemas.microsoft.com/office/powerpoint/2010/main" val="3088330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Monthly, 1,</a:t>
            </a:r>
            <a:r>
              <a:rPr lang="en-US" baseline="0" dirty="0" smtClean="0"/>
              <a:t> 3, 5, and 10 year rolling averages of PDSI and soil moisture are used as inputs for the machine learning process. </a:t>
            </a:r>
          </a:p>
          <a:p>
            <a:r>
              <a:rPr lang="en-US" baseline="0" dirty="0" smtClean="0"/>
              <a:t>These averages help account for long and short-term climactic events which contribute to changes in groundwater levels.</a:t>
            </a:r>
          </a:p>
          <a:p>
            <a:r>
              <a:rPr lang="en-US" baseline="0" dirty="0" smtClean="0"/>
              <a:t>The data is normalized to a range between 0 and 1, the same as in the MLR method.</a:t>
            </a:r>
            <a:endParaRPr lang="en-US" dirty="0"/>
          </a:p>
        </p:txBody>
      </p:sp>
      <p:sp>
        <p:nvSpPr>
          <p:cNvPr id="4" name="Slide Number Placeholder 3"/>
          <p:cNvSpPr>
            <a:spLocks noGrp="1"/>
          </p:cNvSpPr>
          <p:nvPr>
            <p:ph type="sldNum" sz="quarter" idx="10"/>
          </p:nvPr>
        </p:nvSpPr>
        <p:spPr/>
        <p:txBody>
          <a:bodyPr/>
          <a:lstStyle/>
          <a:p>
            <a:fld id="{22F3D292-0358-432C-9AA2-8A45AA16D93F}" type="slidenum">
              <a:rPr lang="en-US" smtClean="0"/>
              <a:t>19</a:t>
            </a:fld>
            <a:endParaRPr lang="en-US"/>
          </a:p>
        </p:txBody>
      </p:sp>
    </p:spTree>
    <p:extLst>
      <p:ext uri="{BB962C8B-B14F-4D97-AF65-F5344CB8AC3E}">
        <p14:creationId xmlns:p14="http://schemas.microsoft.com/office/powerpoint/2010/main" val="1705606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extreme</a:t>
            </a:r>
            <a:r>
              <a:rPr lang="en-US" baseline="0" dirty="0" smtClean="0"/>
              <a:t> learning machine is used to determine the weights W2 for randomly initialized matrix W1 that best fit the training data. W1 is a 17x100 matrix, and W2 is a 100 x number of </a:t>
            </a:r>
            <a:r>
              <a:rPr lang="en-US" baseline="0" dirty="0" err="1" smtClean="0"/>
              <a:t>timestep</a:t>
            </a:r>
            <a:r>
              <a:rPr lang="en-US" baseline="0" dirty="0" smtClean="0"/>
              <a:t> matrix.</a:t>
            </a:r>
          </a:p>
          <a:p>
            <a:r>
              <a:rPr lang="en-US" baseline="0" dirty="0" smtClean="0"/>
              <a:t>Once the weight matrixes are determined, we can estimate water levels for any time where we have satellite observations.</a:t>
            </a:r>
            <a:endParaRPr lang="en-US" dirty="0"/>
          </a:p>
        </p:txBody>
      </p:sp>
      <p:sp>
        <p:nvSpPr>
          <p:cNvPr id="4" name="Slide Number Placeholder 3"/>
          <p:cNvSpPr>
            <a:spLocks noGrp="1"/>
          </p:cNvSpPr>
          <p:nvPr>
            <p:ph type="sldNum" sz="quarter" idx="10"/>
          </p:nvPr>
        </p:nvSpPr>
        <p:spPr/>
        <p:txBody>
          <a:bodyPr/>
          <a:lstStyle/>
          <a:p>
            <a:fld id="{22F3D292-0358-432C-9AA2-8A45AA16D93F}" type="slidenum">
              <a:rPr lang="en-US" smtClean="0"/>
              <a:t>20</a:t>
            </a:fld>
            <a:endParaRPr lang="en-US"/>
          </a:p>
        </p:txBody>
      </p:sp>
    </p:spTree>
    <p:extLst>
      <p:ext uri="{BB962C8B-B14F-4D97-AF65-F5344CB8AC3E}">
        <p14:creationId xmlns:p14="http://schemas.microsoft.com/office/powerpoint/2010/main" val="3881826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method yielded results less accurate than the MLR method. Results were best in areas not subjected</a:t>
            </a:r>
            <a:r>
              <a:rPr lang="en-US" baseline="0" dirty="0" smtClean="0"/>
              <a:t> to heavy pumping activity. Results were less accurate in areas of excessive groundwater pumping. It is also seems that the model was adversely affected by the coarse resolution of the PDSI and GLDAS data that I used, which were .25 degree resolution. Results were better in some areas of the cell than others.</a:t>
            </a:r>
            <a:endParaRPr lang="en-US" dirty="0"/>
          </a:p>
        </p:txBody>
      </p:sp>
      <p:sp>
        <p:nvSpPr>
          <p:cNvPr id="4" name="Slide Number Placeholder 3"/>
          <p:cNvSpPr>
            <a:spLocks noGrp="1"/>
          </p:cNvSpPr>
          <p:nvPr>
            <p:ph type="sldNum" sz="quarter" idx="10"/>
          </p:nvPr>
        </p:nvSpPr>
        <p:spPr/>
        <p:txBody>
          <a:bodyPr/>
          <a:lstStyle/>
          <a:p>
            <a:fld id="{22F3D292-0358-432C-9AA2-8A45AA16D93F}" type="slidenum">
              <a:rPr lang="en-US" smtClean="0"/>
              <a:t>21</a:t>
            </a:fld>
            <a:endParaRPr lang="en-US"/>
          </a:p>
        </p:txBody>
      </p:sp>
    </p:spTree>
    <p:extLst>
      <p:ext uri="{BB962C8B-B14F-4D97-AF65-F5344CB8AC3E}">
        <p14:creationId xmlns:p14="http://schemas.microsoft.com/office/powerpoint/2010/main" val="3343636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the </a:t>
            </a:r>
            <a:r>
              <a:rPr lang="en-US" baseline="0" dirty="0" err="1" smtClean="0"/>
              <a:t>timeseries</a:t>
            </a:r>
            <a:r>
              <a:rPr lang="en-US" baseline="0" dirty="0" smtClean="0"/>
              <a:t> analysis, we now have values of depth to groundwater and water table elevation for specific </a:t>
            </a:r>
            <a:r>
              <a:rPr lang="en-US" baseline="0" dirty="0" err="1" smtClean="0"/>
              <a:t>timesteps</a:t>
            </a:r>
            <a:r>
              <a:rPr lang="en-US" baseline="0" dirty="0" smtClean="0"/>
              <a:t> at specific locations. Now we want to use this information to predict values throughout the entire aquifer, producing a map like the one on the right. We accomplish this by using the Kriging Geospatial Interpolation technique, using the GSLIB code developed at Stanford. I sort the distance/semi-variance couplets into bins and then use these to automatically fit a spherical variogram to the data.</a:t>
            </a:r>
            <a:endParaRPr lang="en-US" dirty="0"/>
          </a:p>
        </p:txBody>
      </p:sp>
      <p:sp>
        <p:nvSpPr>
          <p:cNvPr id="4" name="Slide Number Placeholder 3"/>
          <p:cNvSpPr>
            <a:spLocks noGrp="1"/>
          </p:cNvSpPr>
          <p:nvPr>
            <p:ph type="sldNum" sz="quarter" idx="10"/>
          </p:nvPr>
        </p:nvSpPr>
        <p:spPr/>
        <p:txBody>
          <a:bodyPr/>
          <a:lstStyle/>
          <a:p>
            <a:fld id="{22F3D292-0358-432C-9AA2-8A45AA16D93F}" type="slidenum">
              <a:rPr lang="en-US" smtClean="0"/>
              <a:t>24</a:t>
            </a:fld>
            <a:endParaRPr lang="en-US"/>
          </a:p>
        </p:txBody>
      </p:sp>
    </p:spTree>
    <p:extLst>
      <p:ext uri="{BB962C8B-B14F-4D97-AF65-F5344CB8AC3E}">
        <p14:creationId xmlns:p14="http://schemas.microsoft.com/office/powerpoint/2010/main" val="3134191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Groundwater Level</a:t>
            </a:r>
            <a:r>
              <a:rPr lang="en-US" baseline="0" dirty="0" smtClean="0"/>
              <a:t> Mapping Tool, I use a spherical </a:t>
            </a:r>
            <a:r>
              <a:rPr lang="en-US" baseline="0" dirty="0" err="1" smtClean="0"/>
              <a:t>variogram</a:t>
            </a:r>
            <a:r>
              <a:rPr lang="en-US" baseline="0" dirty="0" smtClean="0"/>
              <a:t> model since this was suggested by much of the literature and it produced the best fit for the aquifers that I analyzed. Fitting a </a:t>
            </a:r>
            <a:r>
              <a:rPr lang="en-US" baseline="0" dirty="0" err="1" smtClean="0"/>
              <a:t>variogram</a:t>
            </a:r>
            <a:r>
              <a:rPr lang="en-US" baseline="0" dirty="0" smtClean="0"/>
              <a:t> is difficult. I fit my </a:t>
            </a:r>
            <a:r>
              <a:rPr lang="en-US" baseline="0" dirty="0" err="1" smtClean="0"/>
              <a:t>variogram</a:t>
            </a:r>
            <a:r>
              <a:rPr lang="en-US" baseline="0" dirty="0" smtClean="0"/>
              <a:t> automatically by sorting the distance and </a:t>
            </a:r>
            <a:r>
              <a:rPr lang="en-US" baseline="0" dirty="0" err="1" smtClean="0"/>
              <a:t>semivariance</a:t>
            </a:r>
            <a:r>
              <a:rPr lang="en-US" baseline="0" dirty="0" smtClean="0"/>
              <a:t> values into bins and then </a:t>
            </a:r>
            <a:r>
              <a:rPr lang="en-US" baseline="0" dirty="0" err="1" smtClean="0"/>
              <a:t>caluculating</a:t>
            </a:r>
            <a:r>
              <a:rPr lang="en-US" baseline="0" dirty="0" smtClean="0"/>
              <a:t> an average for each bin and then using </a:t>
            </a:r>
            <a:r>
              <a:rPr lang="en-US" baseline="0" dirty="0" err="1" smtClean="0"/>
              <a:t>scipy.optimize</a:t>
            </a:r>
            <a:r>
              <a:rPr lang="en-US" baseline="0" dirty="0" smtClean="0"/>
              <a:t> least squares to minimize the </a:t>
            </a:r>
            <a:r>
              <a:rPr lang="en-US" baseline="0" dirty="0" err="1" smtClean="0"/>
              <a:t>variogram</a:t>
            </a:r>
            <a:r>
              <a:rPr lang="en-US" baseline="0" dirty="0" smtClean="0"/>
              <a:t> residuals (experimental </a:t>
            </a:r>
            <a:r>
              <a:rPr lang="en-US" baseline="0" dirty="0" err="1" smtClean="0"/>
              <a:t>semivariance</a:t>
            </a:r>
            <a:r>
              <a:rPr lang="en-US" baseline="0" dirty="0" smtClean="0"/>
              <a:t> minus modelled </a:t>
            </a:r>
            <a:r>
              <a:rPr lang="en-US" baseline="0" dirty="0" err="1" smtClean="0"/>
              <a:t>semivariance</a:t>
            </a:r>
            <a:r>
              <a:rPr lang="en-US" baseline="0" dirty="0" smtClean="0"/>
              <a:t>) by adjusting the nugget, sill, and range within specified bounds.</a:t>
            </a:r>
            <a:endParaRPr lang="en-US" dirty="0"/>
          </a:p>
        </p:txBody>
      </p:sp>
      <p:sp>
        <p:nvSpPr>
          <p:cNvPr id="4" name="Slide Number Placeholder 3"/>
          <p:cNvSpPr>
            <a:spLocks noGrp="1"/>
          </p:cNvSpPr>
          <p:nvPr>
            <p:ph type="sldNum" sz="quarter" idx="10"/>
          </p:nvPr>
        </p:nvSpPr>
        <p:spPr/>
        <p:txBody>
          <a:bodyPr/>
          <a:lstStyle/>
          <a:p>
            <a:fld id="{22F3D292-0358-432C-9AA2-8A45AA16D93F}" type="slidenum">
              <a:rPr lang="en-US" smtClean="0"/>
              <a:t>27</a:t>
            </a:fld>
            <a:endParaRPr lang="en-US"/>
          </a:p>
        </p:txBody>
      </p:sp>
    </p:spTree>
    <p:extLst>
      <p:ext uri="{BB962C8B-B14F-4D97-AF65-F5344CB8AC3E}">
        <p14:creationId xmlns:p14="http://schemas.microsoft.com/office/powerpoint/2010/main" val="2912652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USGS: 30% of Earth’s fresh water is groundwater. 0.3% surface water</a:t>
            </a:r>
          </a:p>
          <a:p>
            <a:r>
              <a:rPr lang="en-US" dirty="0" smtClean="0"/>
              <a:t>64% of groundwater is used for irrigation</a:t>
            </a:r>
          </a:p>
          <a:p>
            <a:r>
              <a:rPr lang="en-US" dirty="0" smtClean="0"/>
              <a:t>51% of US population uses</a:t>
            </a:r>
            <a:r>
              <a:rPr lang="en-US" baseline="0" dirty="0" smtClean="0"/>
              <a:t> groundwater for drinking water. 99% of rural population uses groundwater for drinking water.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Photo: Apex International</a:t>
            </a:r>
          </a:p>
          <a:p>
            <a:endParaRPr lang="en-US" dirty="0"/>
          </a:p>
        </p:txBody>
      </p:sp>
      <p:sp>
        <p:nvSpPr>
          <p:cNvPr id="4" name="Slide Number Placeholder 3"/>
          <p:cNvSpPr>
            <a:spLocks noGrp="1"/>
          </p:cNvSpPr>
          <p:nvPr>
            <p:ph type="sldNum" sz="quarter" idx="10"/>
          </p:nvPr>
        </p:nvSpPr>
        <p:spPr/>
        <p:txBody>
          <a:bodyPr/>
          <a:lstStyle/>
          <a:p>
            <a:fld id="{22F3D292-0358-432C-9AA2-8A45AA16D93F}" type="slidenum">
              <a:rPr lang="en-US" smtClean="0"/>
              <a:t>3</a:t>
            </a:fld>
            <a:endParaRPr lang="en-US"/>
          </a:p>
        </p:txBody>
      </p:sp>
    </p:spTree>
    <p:extLst>
      <p:ext uri="{BB962C8B-B14F-4D97-AF65-F5344CB8AC3E}">
        <p14:creationId xmlns:p14="http://schemas.microsoft.com/office/powerpoint/2010/main" val="1477909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Groundwater Mapping Tool, I use an Ordinary</a:t>
            </a:r>
            <a:r>
              <a:rPr lang="en-US" baseline="0" dirty="0" smtClean="0"/>
              <a:t> Kriging Interpolation Method using the GSLIB Fortran Code developed by Stanford University. </a:t>
            </a:r>
            <a:endParaRPr lang="en-US" dirty="0"/>
          </a:p>
        </p:txBody>
      </p:sp>
      <p:sp>
        <p:nvSpPr>
          <p:cNvPr id="4" name="Slide Number Placeholder 3"/>
          <p:cNvSpPr>
            <a:spLocks noGrp="1"/>
          </p:cNvSpPr>
          <p:nvPr>
            <p:ph type="sldNum" sz="quarter" idx="10"/>
          </p:nvPr>
        </p:nvSpPr>
        <p:spPr/>
        <p:txBody>
          <a:bodyPr/>
          <a:lstStyle/>
          <a:p>
            <a:fld id="{22F3D292-0358-432C-9AA2-8A45AA16D93F}" type="slidenum">
              <a:rPr lang="en-US" smtClean="0"/>
              <a:t>28</a:t>
            </a:fld>
            <a:endParaRPr lang="en-US"/>
          </a:p>
        </p:txBody>
      </p:sp>
    </p:spTree>
    <p:extLst>
      <p:ext uri="{BB962C8B-B14F-4D97-AF65-F5344CB8AC3E}">
        <p14:creationId xmlns:p14="http://schemas.microsoft.com/office/powerpoint/2010/main" val="2167025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our temporal</a:t>
            </a:r>
            <a:r>
              <a:rPr lang="en-US" baseline="0" dirty="0" smtClean="0"/>
              <a:t> and spatial interpolation complete, we can now map changes in groundwater levels through time. Here is an example of mapping drawdown in the Milford area of the Escalante Valley in southern Utah.</a:t>
            </a:r>
            <a:endParaRPr lang="en-US" dirty="0"/>
          </a:p>
        </p:txBody>
      </p:sp>
      <p:sp>
        <p:nvSpPr>
          <p:cNvPr id="4" name="Slide Number Placeholder 3"/>
          <p:cNvSpPr>
            <a:spLocks noGrp="1"/>
          </p:cNvSpPr>
          <p:nvPr>
            <p:ph type="sldNum" sz="quarter" idx="10"/>
          </p:nvPr>
        </p:nvSpPr>
        <p:spPr/>
        <p:txBody>
          <a:bodyPr/>
          <a:lstStyle/>
          <a:p>
            <a:fld id="{22F3D292-0358-432C-9AA2-8A45AA16D93F}" type="slidenum">
              <a:rPr lang="en-US" smtClean="0"/>
              <a:t>29</a:t>
            </a:fld>
            <a:endParaRPr lang="en-US"/>
          </a:p>
        </p:txBody>
      </p:sp>
    </p:spTree>
    <p:extLst>
      <p:ext uri="{BB962C8B-B14F-4D97-AF65-F5344CB8AC3E}">
        <p14:creationId xmlns:p14="http://schemas.microsoft.com/office/powerpoint/2010/main" val="1316389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values calculated in the drawdown raster, we can estimate the volume of aquifer depletion. For each cell in the raster, we multiply the drawdown by its cell area and the storage coefficient (</a:t>
            </a:r>
            <a:r>
              <a:rPr lang="en-US" dirty="0" err="1" smtClean="0"/>
              <a:t>storativity</a:t>
            </a:r>
            <a:r>
              <a:rPr lang="en-US" dirty="0" smtClean="0"/>
              <a:t> or specific storage) and then sum these values over the aquifer, giving us an estimate of aquifer storage volume change. Using the USGS estimate of 0.2</a:t>
            </a:r>
            <a:r>
              <a:rPr lang="en-US" baseline="0" dirty="0" smtClean="0"/>
              <a:t> as the storage coefficient, I calculated a storage loss of 1.45 million acre-feet between 1937 and 1978. The USGS estimated drawdown between 1.3 and 1.5 million acre-feet for this area. Current depletion rate is approximately 66,000 acre-feet per year.</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By using the Groundwater Level</a:t>
            </a:r>
            <a:r>
              <a:rPr lang="en-US" baseline="0" dirty="0" smtClean="0"/>
              <a:t> Mapping Tool, we can better manage our precious groundwater resources. We can identify trends in groundwater and act to promote sustainable groundwater programs and limit withdrawals before it is too late and permanently lose aquifer storage. By doing so, we can make sure that we, and those who come after us, will have access to this life giving liquid.</a:t>
            </a:r>
            <a:endParaRPr lang="en-US" dirty="0" smtClean="0"/>
          </a:p>
          <a:p>
            <a:endParaRPr lang="en-US" dirty="0"/>
          </a:p>
        </p:txBody>
      </p:sp>
      <p:sp>
        <p:nvSpPr>
          <p:cNvPr id="4" name="Slide Number Placeholder 3"/>
          <p:cNvSpPr>
            <a:spLocks noGrp="1"/>
          </p:cNvSpPr>
          <p:nvPr>
            <p:ph type="sldNum" sz="quarter" idx="10"/>
          </p:nvPr>
        </p:nvSpPr>
        <p:spPr/>
        <p:txBody>
          <a:bodyPr/>
          <a:lstStyle/>
          <a:p>
            <a:fld id="{22F3D292-0358-432C-9AA2-8A45AA16D93F}" type="slidenum">
              <a:rPr lang="en-US" smtClean="0"/>
              <a:t>30</a:t>
            </a:fld>
            <a:endParaRPr lang="en-US"/>
          </a:p>
        </p:txBody>
      </p:sp>
    </p:spTree>
    <p:extLst>
      <p:ext uri="{BB962C8B-B14F-4D97-AF65-F5344CB8AC3E}">
        <p14:creationId xmlns:p14="http://schemas.microsoft.com/office/powerpoint/2010/main" val="2422341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automated estimate from the Groundwater Mapping Tool for the Cedar Valley Aquifer was also relatively accurate. Calculated loss was similar to</a:t>
            </a:r>
            <a:r>
              <a:rPr lang="en-US" baseline="0" dirty="0" smtClean="0"/>
              <a:t> the Division of Water Rights estimate and the Geological Survey estimate.</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By using the Groundwater Level</a:t>
            </a:r>
            <a:r>
              <a:rPr lang="en-US" baseline="0" dirty="0" smtClean="0"/>
              <a:t> Mapping Tool, we can get better manage our precious groundwater resources. We can identify trends in groundwater and act to promote sustainable groundwater programs and limit withdrawals before it is too late and permanently lose aquifer storage. By doing so, we can make sure that we, and those who come after us, will have access to this life giving liquid.</a:t>
            </a:r>
            <a:endParaRPr lang="en-US" dirty="0" smtClean="0"/>
          </a:p>
          <a:p>
            <a:endParaRPr lang="en-US" dirty="0"/>
          </a:p>
        </p:txBody>
      </p:sp>
      <p:sp>
        <p:nvSpPr>
          <p:cNvPr id="4" name="Slide Number Placeholder 3"/>
          <p:cNvSpPr>
            <a:spLocks noGrp="1"/>
          </p:cNvSpPr>
          <p:nvPr>
            <p:ph type="sldNum" sz="quarter" idx="10"/>
          </p:nvPr>
        </p:nvSpPr>
        <p:spPr/>
        <p:txBody>
          <a:bodyPr/>
          <a:lstStyle/>
          <a:p>
            <a:fld id="{22F3D292-0358-432C-9AA2-8A45AA16D93F}" type="slidenum">
              <a:rPr lang="en-US" smtClean="0"/>
              <a:t>31</a:t>
            </a:fld>
            <a:endParaRPr lang="en-US"/>
          </a:p>
        </p:txBody>
      </p:sp>
    </p:spTree>
    <p:extLst>
      <p:ext uri="{BB962C8B-B14F-4D97-AF65-F5344CB8AC3E}">
        <p14:creationId xmlns:p14="http://schemas.microsoft.com/office/powerpoint/2010/main" val="2169064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using the Groundwater Level</a:t>
            </a:r>
            <a:r>
              <a:rPr lang="en-US" baseline="0" dirty="0" smtClean="0"/>
              <a:t> Mapping Tool, we can get better manage our precious groundwater resources. We can identify trends in groundwater and act to promote sustainable groundwater programs and limit withdrawals before it is too late and permanently lose aquifer storage. By doing so, we can make sure that we, and those who come after us, will have access to this life giving liquid.</a:t>
            </a:r>
            <a:endParaRPr lang="en-US" dirty="0"/>
          </a:p>
        </p:txBody>
      </p:sp>
      <p:sp>
        <p:nvSpPr>
          <p:cNvPr id="4" name="Slide Number Placeholder 3"/>
          <p:cNvSpPr>
            <a:spLocks noGrp="1"/>
          </p:cNvSpPr>
          <p:nvPr>
            <p:ph type="sldNum" sz="quarter" idx="10"/>
          </p:nvPr>
        </p:nvSpPr>
        <p:spPr/>
        <p:txBody>
          <a:bodyPr/>
          <a:lstStyle/>
          <a:p>
            <a:fld id="{22F3D292-0358-432C-9AA2-8A45AA16D93F}" type="slidenum">
              <a:rPr lang="en-US" smtClean="0"/>
              <a:t>32</a:t>
            </a:fld>
            <a:endParaRPr lang="en-US"/>
          </a:p>
        </p:txBody>
      </p:sp>
    </p:spTree>
    <p:extLst>
      <p:ext uri="{BB962C8B-B14F-4D97-AF65-F5344CB8AC3E}">
        <p14:creationId xmlns:p14="http://schemas.microsoft.com/office/powerpoint/2010/main" val="3998220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Excessive pumping drains aquifers of water. Pore space that was previously filled with water,</a:t>
            </a:r>
            <a:r>
              <a:rPr lang="en-US" baseline="0" dirty="0" smtClean="0"/>
              <a:t> which exerts pressure of 62.4 </a:t>
            </a:r>
            <a:r>
              <a:rPr lang="en-US" baseline="0" dirty="0" err="1" smtClean="0"/>
              <a:t>lb</a:t>
            </a:r>
            <a:r>
              <a:rPr lang="en-US" baseline="0" dirty="0" smtClean="0"/>
              <a:t>/ft^2 of depth is instead filled with air. Pore pressures decrease, which yield increased effective stress, which leads to compaction of the aquifer system. Pore space is reduce as the soil compresses and settles. This results in permanent aquifer storage loss as well as infrastructure and surface damage.</a:t>
            </a:r>
          </a:p>
          <a:p>
            <a:endParaRPr lang="en-US" baseline="0" dirty="0" smtClean="0"/>
          </a:p>
          <a:p>
            <a:r>
              <a:rPr lang="en-US" baseline="0" dirty="0" smtClean="0"/>
              <a:t>The dramatic case of the San Joaquin Valley demonstrates the role of human activity in aquifer sustainability. Between 1900 and 1960, the area relied exclusively on groundwater for irrigation. I n 1960, the USGS began an intensive investigation into groundwater in the area. A surface water began to supplant groundwater, the aquifer system made a dramatic recovery and land subsidence began to abate. </a:t>
            </a:r>
            <a:r>
              <a:rPr lang="en-US" sz="1200" kern="1200" dirty="0" smtClean="0">
                <a:solidFill>
                  <a:schemeClr val="tx1"/>
                </a:solidFill>
                <a:effectLst/>
                <a:latin typeface="+mn-lt"/>
                <a:ea typeface="+mn-ea"/>
                <a:cs typeface="+mn-cs"/>
              </a:rPr>
              <a:t>This case demonstrates that policies and practices can be implemented to improve the sustainable use of groundwater when decision makers are informed and aware of the past and present conditions of their aquifer.</a:t>
            </a:r>
            <a:endParaRPr lang="en-US" baseline="0" dirty="0" smtClean="0"/>
          </a:p>
          <a:p>
            <a:r>
              <a:rPr lang="en-US" dirty="0" smtClean="0">
                <a:hlinkClick r:id="rId3"/>
              </a:rPr>
              <a:t>http://www.digitaljournal.com/tech-and-science/technology/sinking-san-joaquin-valley-of-california-seen-from-space/article/487393</a:t>
            </a:r>
            <a:r>
              <a:rPr lang="en-US" dirty="0" smtClean="0"/>
              <a:t> Dick Ireland/USGS</a:t>
            </a:r>
            <a:endParaRPr lang="en-US" baseline="0" dirty="0" smtClean="0"/>
          </a:p>
          <a:p>
            <a:r>
              <a:rPr lang="en-US" dirty="0" smtClean="0">
                <a:hlinkClick r:id="rId4"/>
              </a:rPr>
              <a:t>https://geology.utah.gov/map-pub/survey-notes/land-subsidence-and-earth-fissures-in-cedar-valley/</a:t>
            </a:r>
            <a:endParaRPr lang="en-US" dirty="0"/>
          </a:p>
        </p:txBody>
      </p:sp>
      <p:sp>
        <p:nvSpPr>
          <p:cNvPr id="4" name="Slide Number Placeholder 3"/>
          <p:cNvSpPr>
            <a:spLocks noGrp="1"/>
          </p:cNvSpPr>
          <p:nvPr>
            <p:ph type="sldNum" sz="quarter" idx="10"/>
          </p:nvPr>
        </p:nvSpPr>
        <p:spPr/>
        <p:txBody>
          <a:bodyPr/>
          <a:lstStyle/>
          <a:p>
            <a:fld id="{22F3D292-0358-432C-9AA2-8A45AA16D93F}" type="slidenum">
              <a:rPr lang="en-US" smtClean="0"/>
              <a:t>6</a:t>
            </a:fld>
            <a:endParaRPr lang="en-US"/>
          </a:p>
        </p:txBody>
      </p:sp>
    </p:spTree>
    <p:extLst>
      <p:ext uri="{BB962C8B-B14F-4D97-AF65-F5344CB8AC3E}">
        <p14:creationId xmlns:p14="http://schemas.microsoft.com/office/powerpoint/2010/main" val="3112791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Groundwater provides an abundant source of fresh water in many areas. One of the great</a:t>
            </a:r>
            <a:r>
              <a:rPr lang="en-US" sz="1200" b="0" i="0" kern="1200" baseline="0" dirty="0" smtClean="0">
                <a:solidFill>
                  <a:schemeClr val="tx1"/>
                </a:solidFill>
                <a:effectLst/>
                <a:latin typeface="+mn-lt"/>
                <a:ea typeface="+mn-ea"/>
                <a:cs typeface="+mn-cs"/>
              </a:rPr>
              <a:t> challenges of managing this resource is the ability to quantify aquifer storage.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Here is Lake Oroville at 32% capacity. Quite easy to see.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Here is a USGS monitoring well, part of an aquifer-wide system of wells designed to monitor the groundwater. Our limited information comes from these wells, drilled throughout an aquifer, often sampled at irregular intervals.</a:t>
            </a:r>
            <a:endParaRPr lang="en-US" dirty="0" smtClean="0"/>
          </a:p>
          <a:p>
            <a:endParaRPr lang="en-US" dirty="0" smtClean="0">
              <a:hlinkClick r:id="rId3"/>
            </a:endParaRPr>
          </a:p>
          <a:p>
            <a:endParaRPr lang="en-US" dirty="0" smtClean="0">
              <a:hlinkClick r:id="rId3"/>
            </a:endParaRPr>
          </a:p>
          <a:p>
            <a:r>
              <a:rPr lang="en-US" dirty="0" smtClean="0">
                <a:hlinkClick r:id="rId3"/>
              </a:rPr>
              <a:t>https://www.cbsnews.com/pictures/california-drought-drains-lakes/16/</a:t>
            </a:r>
            <a:r>
              <a:rPr lang="en-US" sz="1200" b="0" i="1" kern="1200" dirty="0" smtClean="0">
                <a:solidFill>
                  <a:schemeClr val="tx1"/>
                </a:solidFill>
                <a:effectLst/>
                <a:latin typeface="+mn-lt"/>
                <a:ea typeface="+mn-ea"/>
                <a:cs typeface="+mn-cs"/>
              </a:rPr>
              <a:t> Justin Sullivan/Getty Images</a:t>
            </a:r>
          </a:p>
          <a:p>
            <a:r>
              <a:rPr lang="en-US" dirty="0" smtClean="0">
                <a:hlinkClick r:id="rId4"/>
              </a:rPr>
              <a:t>https://www.usgs.gov/media/images/groundwater-monitoring-well-long-island-new-York</a:t>
            </a:r>
            <a:r>
              <a:rPr lang="en-US" dirty="0" smtClean="0"/>
              <a:t> Public Domain</a:t>
            </a:r>
          </a:p>
          <a:p>
            <a:r>
              <a:rPr lang="en-US" dirty="0" smtClean="0"/>
              <a:t>Lake Oroville at 32 percent of its total </a:t>
            </a:r>
            <a:r>
              <a:rPr lang="en-US" sz="1200" b="0" i="0" kern="1200" dirty="0" smtClean="0">
                <a:solidFill>
                  <a:schemeClr val="tx1"/>
                </a:solidFill>
                <a:effectLst/>
                <a:latin typeface="+mn-lt"/>
                <a:ea typeface="+mn-ea"/>
                <a:cs typeface="+mn-cs"/>
              </a:rPr>
              <a:t>3,537,577 acre feet.</a:t>
            </a:r>
          </a:p>
          <a:p>
            <a:r>
              <a:rPr lang="en-US" sz="1200" b="0" i="0" kern="1200" dirty="0" smtClean="0">
                <a:solidFill>
                  <a:schemeClr val="tx1"/>
                </a:solidFill>
                <a:effectLst/>
                <a:latin typeface="+mn-lt"/>
                <a:ea typeface="+mn-ea"/>
                <a:cs typeface="+mn-cs"/>
              </a:rPr>
              <a:t>A USGS Monitoring Well on Long Island, New York</a:t>
            </a:r>
          </a:p>
        </p:txBody>
      </p:sp>
      <p:sp>
        <p:nvSpPr>
          <p:cNvPr id="4" name="Slide Number Placeholder 3"/>
          <p:cNvSpPr>
            <a:spLocks noGrp="1"/>
          </p:cNvSpPr>
          <p:nvPr>
            <p:ph type="sldNum" sz="quarter" idx="10"/>
          </p:nvPr>
        </p:nvSpPr>
        <p:spPr/>
        <p:txBody>
          <a:bodyPr/>
          <a:lstStyle/>
          <a:p>
            <a:fld id="{22F3D292-0358-432C-9AA2-8A45AA16D93F}" type="slidenum">
              <a:rPr lang="en-US" smtClean="0"/>
              <a:t>7</a:t>
            </a:fld>
            <a:endParaRPr lang="en-US"/>
          </a:p>
        </p:txBody>
      </p:sp>
    </p:spTree>
    <p:extLst>
      <p:ext uri="{BB962C8B-B14F-4D97-AF65-F5344CB8AC3E}">
        <p14:creationId xmlns:p14="http://schemas.microsoft.com/office/powerpoint/2010/main" val="3582340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overcome this challenge of aquifer quantification, I developed the Groundwater Level Mapping</a:t>
            </a:r>
            <a:r>
              <a:rPr lang="en-US" baseline="0" dirty="0" smtClean="0"/>
              <a:t> Tool, an open source, python-based web application built on the Tethys Platform developed at BYU.</a:t>
            </a:r>
          </a:p>
          <a:p>
            <a:r>
              <a:rPr lang="en-US" baseline="0" dirty="0" smtClean="0"/>
              <a:t>This application allows water managers to view </a:t>
            </a:r>
            <a:r>
              <a:rPr lang="en-US" baseline="0" dirty="0" err="1" smtClean="0"/>
              <a:t>timeseries</a:t>
            </a:r>
            <a:r>
              <a:rPr lang="en-US" baseline="0" dirty="0" smtClean="0"/>
              <a:t> information for specific wells, view maps and animations of groundwater surface elevation, depth to groundwater, or aquifer drawdown, and to calculate changes in total aquifer storage.</a:t>
            </a:r>
            <a:endParaRPr lang="en-US" dirty="0"/>
          </a:p>
        </p:txBody>
      </p:sp>
      <p:sp>
        <p:nvSpPr>
          <p:cNvPr id="4" name="Slide Number Placeholder 3"/>
          <p:cNvSpPr>
            <a:spLocks noGrp="1"/>
          </p:cNvSpPr>
          <p:nvPr>
            <p:ph type="sldNum" sz="quarter" idx="10"/>
          </p:nvPr>
        </p:nvSpPr>
        <p:spPr/>
        <p:txBody>
          <a:bodyPr/>
          <a:lstStyle/>
          <a:p>
            <a:fld id="{22F3D292-0358-432C-9AA2-8A45AA16D93F}" type="slidenum">
              <a:rPr lang="en-US" smtClean="0"/>
              <a:t>8</a:t>
            </a:fld>
            <a:endParaRPr lang="en-US"/>
          </a:p>
        </p:txBody>
      </p:sp>
    </p:spTree>
    <p:extLst>
      <p:ext uri="{BB962C8B-B14F-4D97-AF65-F5344CB8AC3E}">
        <p14:creationId xmlns:p14="http://schemas.microsoft.com/office/powerpoint/2010/main" val="2808314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a:t>
            </a:r>
            <a:r>
              <a:rPr lang="en-US" baseline="0" dirty="0" smtClean="0"/>
              <a:t> example of using the app to view </a:t>
            </a:r>
            <a:r>
              <a:rPr lang="en-US" baseline="0" dirty="0" err="1" smtClean="0"/>
              <a:t>timeseries</a:t>
            </a:r>
            <a:r>
              <a:rPr lang="en-US" baseline="0" dirty="0" smtClean="0"/>
              <a:t> information at specific wells.</a:t>
            </a:r>
            <a:endParaRPr lang="en-US" dirty="0" smtClean="0"/>
          </a:p>
          <a:p>
            <a:r>
              <a:rPr lang="en-US" dirty="0" smtClean="0"/>
              <a:t>Note the large 20 year gap in data from 1945 to 1965.</a:t>
            </a:r>
          </a:p>
          <a:p>
            <a:r>
              <a:rPr lang="en-US" dirty="0" smtClean="0"/>
              <a:t>Many wells have larger data gaps or have very little data.</a:t>
            </a:r>
            <a:endParaRPr lang="en-US" dirty="0"/>
          </a:p>
        </p:txBody>
      </p:sp>
      <p:sp>
        <p:nvSpPr>
          <p:cNvPr id="4" name="Slide Number Placeholder 3"/>
          <p:cNvSpPr>
            <a:spLocks noGrp="1"/>
          </p:cNvSpPr>
          <p:nvPr>
            <p:ph type="sldNum" sz="quarter" idx="10"/>
          </p:nvPr>
        </p:nvSpPr>
        <p:spPr/>
        <p:txBody>
          <a:bodyPr/>
          <a:lstStyle/>
          <a:p>
            <a:fld id="{22F3D292-0358-432C-9AA2-8A45AA16D93F}" type="slidenum">
              <a:rPr lang="en-US" smtClean="0"/>
              <a:t>9</a:t>
            </a:fld>
            <a:endParaRPr lang="en-US"/>
          </a:p>
        </p:txBody>
      </p:sp>
    </p:spTree>
    <p:extLst>
      <p:ext uri="{BB962C8B-B14F-4D97-AF65-F5344CB8AC3E}">
        <p14:creationId xmlns:p14="http://schemas.microsoft.com/office/powerpoint/2010/main" val="3058042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Monitoring wells are often samples at irregular or</a:t>
            </a:r>
            <a:r>
              <a:rPr lang="en-US" baseline="0" dirty="0" smtClean="0"/>
              <a:t> sporadic intervals. It is not uncommon for monitoring wells to be abandoned, or to have quite brief periods of record. We may have only one or two years of information from a well.</a:t>
            </a:r>
          </a:p>
          <a:p>
            <a:r>
              <a:rPr lang="en-US" baseline="0" dirty="0" smtClean="0"/>
              <a:t>How can we best make use of what little data we have?</a:t>
            </a:r>
            <a:endParaRPr lang="en-US" dirty="0"/>
          </a:p>
        </p:txBody>
      </p:sp>
      <p:sp>
        <p:nvSpPr>
          <p:cNvPr id="4" name="Slide Number Placeholder 3"/>
          <p:cNvSpPr>
            <a:spLocks noGrp="1"/>
          </p:cNvSpPr>
          <p:nvPr>
            <p:ph type="sldNum" sz="quarter" idx="10"/>
          </p:nvPr>
        </p:nvSpPr>
        <p:spPr/>
        <p:txBody>
          <a:bodyPr/>
          <a:lstStyle/>
          <a:p>
            <a:fld id="{22F3D292-0358-432C-9AA2-8A45AA16D93F}" type="slidenum">
              <a:rPr lang="en-US" smtClean="0"/>
              <a:t>10</a:t>
            </a:fld>
            <a:endParaRPr lang="en-US"/>
          </a:p>
        </p:txBody>
      </p:sp>
    </p:spTree>
    <p:extLst>
      <p:ext uri="{BB962C8B-B14F-4D97-AF65-F5344CB8AC3E}">
        <p14:creationId xmlns:p14="http://schemas.microsoft.com/office/powerpoint/2010/main" val="1422755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aquifers are geologically connected and their overlying lands are generally subject to</a:t>
            </a:r>
            <a:r>
              <a:rPr lang="en-US" baseline="0" dirty="0" smtClean="0"/>
              <a:t> s</a:t>
            </a:r>
            <a:r>
              <a:rPr lang="en-US" dirty="0" smtClean="0"/>
              <a:t>imilar climactic conditions, water levels within</a:t>
            </a:r>
            <a:r>
              <a:rPr lang="en-US" baseline="0" dirty="0" smtClean="0"/>
              <a:t> the same aquifer should exhibit similar trends and fluctuations over time. The magnitude may not be the same, but the trends should be similar. Shown here are the </a:t>
            </a:r>
            <a:r>
              <a:rPr lang="en-US" baseline="0" dirty="0" err="1" smtClean="0"/>
              <a:t>timeseries</a:t>
            </a:r>
            <a:r>
              <a:rPr lang="en-US" baseline="0" dirty="0" smtClean="0"/>
              <a:t> of three different wells in the Cedar Valley of Southern Utah. They exhibit similar trends and patterns, though the magnitude varies.</a:t>
            </a:r>
            <a:endParaRPr lang="en-US" dirty="0"/>
          </a:p>
        </p:txBody>
      </p:sp>
      <p:sp>
        <p:nvSpPr>
          <p:cNvPr id="4" name="Slide Number Placeholder 3"/>
          <p:cNvSpPr>
            <a:spLocks noGrp="1"/>
          </p:cNvSpPr>
          <p:nvPr>
            <p:ph type="sldNum" sz="quarter" idx="10"/>
          </p:nvPr>
        </p:nvSpPr>
        <p:spPr/>
        <p:txBody>
          <a:bodyPr/>
          <a:lstStyle/>
          <a:p>
            <a:fld id="{22F3D292-0358-432C-9AA2-8A45AA16D93F}" type="slidenum">
              <a:rPr lang="en-US" smtClean="0"/>
              <a:t>11</a:t>
            </a:fld>
            <a:endParaRPr lang="en-US"/>
          </a:p>
        </p:txBody>
      </p:sp>
    </p:spTree>
    <p:extLst>
      <p:ext uri="{BB962C8B-B14F-4D97-AF65-F5344CB8AC3E}">
        <p14:creationId xmlns:p14="http://schemas.microsoft.com/office/powerpoint/2010/main" val="345040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can use this correlation to extend the little </a:t>
            </a:r>
            <a:r>
              <a:rPr lang="en-US" baseline="0" dirty="0" err="1" smtClean="0"/>
              <a:t>timeseries</a:t>
            </a:r>
            <a:r>
              <a:rPr lang="en-US" baseline="0" dirty="0" smtClean="0"/>
              <a:t> data available to a longer period of record, making the scanty information useful for aquifer mapping and quantification. Often, there are several wells in an aquifer with long, accurate periods of record. We can take advantage of the inter-well correlation to extend the data of the temporally sporadic wells using the information from the detailed wells.</a:t>
            </a:r>
            <a:endParaRPr lang="en-US" dirty="0"/>
          </a:p>
        </p:txBody>
      </p:sp>
      <p:sp>
        <p:nvSpPr>
          <p:cNvPr id="4" name="Slide Number Placeholder 3"/>
          <p:cNvSpPr>
            <a:spLocks noGrp="1"/>
          </p:cNvSpPr>
          <p:nvPr>
            <p:ph type="sldNum" sz="quarter" idx="10"/>
          </p:nvPr>
        </p:nvSpPr>
        <p:spPr/>
        <p:txBody>
          <a:bodyPr/>
          <a:lstStyle/>
          <a:p>
            <a:fld id="{22F3D292-0358-432C-9AA2-8A45AA16D93F}" type="slidenum">
              <a:rPr lang="en-US" smtClean="0"/>
              <a:t>12</a:t>
            </a:fld>
            <a:endParaRPr lang="en-US"/>
          </a:p>
        </p:txBody>
      </p:sp>
    </p:spTree>
    <p:extLst>
      <p:ext uri="{BB962C8B-B14F-4D97-AF65-F5344CB8AC3E}">
        <p14:creationId xmlns:p14="http://schemas.microsoft.com/office/powerpoint/2010/main" val="1042496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549ABBA-C4C2-4FA8-B9B7-8E066FF5BA6C}" type="datetimeFigureOut">
              <a:rPr lang="en-US" smtClean="0"/>
              <a:t>11/12/2019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C0D5DF-0D68-4D45-8C88-D5F542CB1D7E}" type="slidenum">
              <a:rPr lang="en-US" smtClean="0"/>
              <a:t>‹#›</a:t>
            </a:fld>
            <a:endParaRPr lang="en-US"/>
          </a:p>
        </p:txBody>
      </p:sp>
    </p:spTree>
    <p:extLst>
      <p:ext uri="{BB962C8B-B14F-4D97-AF65-F5344CB8AC3E}">
        <p14:creationId xmlns:p14="http://schemas.microsoft.com/office/powerpoint/2010/main" val="2290179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49ABBA-C4C2-4FA8-B9B7-8E066FF5BA6C}" type="datetimeFigureOut">
              <a:rPr lang="en-US" smtClean="0"/>
              <a:t>11/12/2019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C0D5DF-0D68-4D45-8C88-D5F542CB1D7E}" type="slidenum">
              <a:rPr lang="en-US" smtClean="0"/>
              <a:t>‹#›</a:t>
            </a:fld>
            <a:endParaRPr lang="en-US"/>
          </a:p>
        </p:txBody>
      </p:sp>
    </p:spTree>
    <p:extLst>
      <p:ext uri="{BB962C8B-B14F-4D97-AF65-F5344CB8AC3E}">
        <p14:creationId xmlns:p14="http://schemas.microsoft.com/office/powerpoint/2010/main" val="3988424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49ABBA-C4C2-4FA8-B9B7-8E066FF5BA6C}" type="datetimeFigureOut">
              <a:rPr lang="en-US" smtClean="0"/>
              <a:t>11/12/2019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C0D5DF-0D68-4D45-8C88-D5F542CB1D7E}" type="slidenum">
              <a:rPr lang="en-US" smtClean="0"/>
              <a:t>‹#›</a:t>
            </a:fld>
            <a:endParaRPr lang="en-US"/>
          </a:p>
        </p:txBody>
      </p:sp>
    </p:spTree>
    <p:extLst>
      <p:ext uri="{BB962C8B-B14F-4D97-AF65-F5344CB8AC3E}">
        <p14:creationId xmlns:p14="http://schemas.microsoft.com/office/powerpoint/2010/main" val="3578654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49ABBA-C4C2-4FA8-B9B7-8E066FF5BA6C}" type="datetimeFigureOut">
              <a:rPr lang="en-US" smtClean="0"/>
              <a:t>11/12/2019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C0D5DF-0D68-4D45-8C88-D5F542CB1D7E}" type="slidenum">
              <a:rPr lang="en-US" smtClean="0"/>
              <a:t>‹#›</a:t>
            </a:fld>
            <a:endParaRPr lang="en-US"/>
          </a:p>
        </p:txBody>
      </p:sp>
    </p:spTree>
    <p:extLst>
      <p:ext uri="{BB962C8B-B14F-4D97-AF65-F5344CB8AC3E}">
        <p14:creationId xmlns:p14="http://schemas.microsoft.com/office/powerpoint/2010/main" val="1429971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549ABBA-C4C2-4FA8-B9B7-8E066FF5BA6C}" type="datetimeFigureOut">
              <a:rPr lang="en-US" smtClean="0"/>
              <a:t>11/12/2019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C0D5DF-0D68-4D45-8C88-D5F542CB1D7E}" type="slidenum">
              <a:rPr lang="en-US" smtClean="0"/>
              <a:t>‹#›</a:t>
            </a:fld>
            <a:endParaRPr lang="en-US"/>
          </a:p>
        </p:txBody>
      </p:sp>
    </p:spTree>
    <p:extLst>
      <p:ext uri="{BB962C8B-B14F-4D97-AF65-F5344CB8AC3E}">
        <p14:creationId xmlns:p14="http://schemas.microsoft.com/office/powerpoint/2010/main" val="3094381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549ABBA-C4C2-4FA8-B9B7-8E066FF5BA6C}" type="datetimeFigureOut">
              <a:rPr lang="en-US" smtClean="0"/>
              <a:t>11/12/2019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C0D5DF-0D68-4D45-8C88-D5F542CB1D7E}" type="slidenum">
              <a:rPr lang="en-US" smtClean="0"/>
              <a:t>‹#›</a:t>
            </a:fld>
            <a:endParaRPr lang="en-US"/>
          </a:p>
        </p:txBody>
      </p:sp>
    </p:spTree>
    <p:extLst>
      <p:ext uri="{BB962C8B-B14F-4D97-AF65-F5344CB8AC3E}">
        <p14:creationId xmlns:p14="http://schemas.microsoft.com/office/powerpoint/2010/main" val="249625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549ABBA-C4C2-4FA8-B9B7-8E066FF5BA6C}" type="datetimeFigureOut">
              <a:rPr lang="en-US" smtClean="0"/>
              <a:t>11/12/2019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C0D5DF-0D68-4D45-8C88-D5F542CB1D7E}" type="slidenum">
              <a:rPr lang="en-US" smtClean="0"/>
              <a:t>‹#›</a:t>
            </a:fld>
            <a:endParaRPr lang="en-US"/>
          </a:p>
        </p:txBody>
      </p:sp>
    </p:spTree>
    <p:extLst>
      <p:ext uri="{BB962C8B-B14F-4D97-AF65-F5344CB8AC3E}">
        <p14:creationId xmlns:p14="http://schemas.microsoft.com/office/powerpoint/2010/main" val="798762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549ABBA-C4C2-4FA8-B9B7-8E066FF5BA6C}" type="datetimeFigureOut">
              <a:rPr lang="en-US" smtClean="0"/>
              <a:t>11/12/2019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C0D5DF-0D68-4D45-8C88-D5F542CB1D7E}" type="slidenum">
              <a:rPr lang="en-US" smtClean="0"/>
              <a:t>‹#›</a:t>
            </a:fld>
            <a:endParaRPr lang="en-US"/>
          </a:p>
        </p:txBody>
      </p:sp>
    </p:spTree>
    <p:extLst>
      <p:ext uri="{BB962C8B-B14F-4D97-AF65-F5344CB8AC3E}">
        <p14:creationId xmlns:p14="http://schemas.microsoft.com/office/powerpoint/2010/main" val="1351841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49ABBA-C4C2-4FA8-B9B7-8E066FF5BA6C}" type="datetimeFigureOut">
              <a:rPr lang="en-US" smtClean="0"/>
              <a:t>11/12/2019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C0D5DF-0D68-4D45-8C88-D5F542CB1D7E}" type="slidenum">
              <a:rPr lang="en-US" smtClean="0"/>
              <a:t>‹#›</a:t>
            </a:fld>
            <a:endParaRPr lang="en-US"/>
          </a:p>
        </p:txBody>
      </p:sp>
    </p:spTree>
    <p:extLst>
      <p:ext uri="{BB962C8B-B14F-4D97-AF65-F5344CB8AC3E}">
        <p14:creationId xmlns:p14="http://schemas.microsoft.com/office/powerpoint/2010/main" val="74176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549ABBA-C4C2-4FA8-B9B7-8E066FF5BA6C}" type="datetimeFigureOut">
              <a:rPr lang="en-US" smtClean="0"/>
              <a:t>11/12/2019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C0D5DF-0D68-4D45-8C88-D5F542CB1D7E}" type="slidenum">
              <a:rPr lang="en-US" smtClean="0"/>
              <a:t>‹#›</a:t>
            </a:fld>
            <a:endParaRPr lang="en-US"/>
          </a:p>
        </p:txBody>
      </p:sp>
    </p:spTree>
    <p:extLst>
      <p:ext uri="{BB962C8B-B14F-4D97-AF65-F5344CB8AC3E}">
        <p14:creationId xmlns:p14="http://schemas.microsoft.com/office/powerpoint/2010/main" val="570567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549ABBA-C4C2-4FA8-B9B7-8E066FF5BA6C}" type="datetimeFigureOut">
              <a:rPr lang="en-US" smtClean="0"/>
              <a:t>11/12/2019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C0D5DF-0D68-4D45-8C88-D5F542CB1D7E}" type="slidenum">
              <a:rPr lang="en-US" smtClean="0"/>
              <a:t>‹#›</a:t>
            </a:fld>
            <a:endParaRPr lang="en-US"/>
          </a:p>
        </p:txBody>
      </p:sp>
    </p:spTree>
    <p:extLst>
      <p:ext uri="{BB962C8B-B14F-4D97-AF65-F5344CB8AC3E}">
        <p14:creationId xmlns:p14="http://schemas.microsoft.com/office/powerpoint/2010/main" val="1376698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49ABBA-C4C2-4FA8-B9B7-8E066FF5BA6C}" type="datetimeFigureOut">
              <a:rPr lang="en-US" smtClean="0"/>
              <a:t>11/12/2019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C0D5DF-0D68-4D45-8C88-D5F542CB1D7E}" type="slidenum">
              <a:rPr lang="en-US" smtClean="0"/>
              <a:t>‹#›</a:t>
            </a:fld>
            <a:endParaRPr lang="en-US"/>
          </a:p>
        </p:txBody>
      </p:sp>
    </p:spTree>
    <p:extLst>
      <p:ext uri="{BB962C8B-B14F-4D97-AF65-F5344CB8AC3E}">
        <p14:creationId xmlns:p14="http://schemas.microsoft.com/office/powerpoint/2010/main" val="739887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chart" Target="../charts/chart2.xml"/><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0.png"/><Relationship Id="rId10" Type="http://schemas.openxmlformats.org/officeDocument/2006/relationships/image" Target="../media/image21.png"/><Relationship Id="rId4" Type="http://schemas.openxmlformats.org/officeDocument/2006/relationships/image" Target="../media/image160.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00.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2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chart" Target="../charts/chart8.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7.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8.png"/><Relationship Id="rId4"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9.png"/><Relationship Id="rId4"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982250" y="3063711"/>
            <a:ext cx="4398177" cy="3690594"/>
          </a:xfrm>
          <a:prstGeom prst="rect">
            <a:avLst/>
          </a:prstGeom>
        </p:spPr>
      </p:pic>
      <p:sp>
        <p:nvSpPr>
          <p:cNvPr id="2" name="Title 1"/>
          <p:cNvSpPr>
            <a:spLocks noGrp="1"/>
          </p:cNvSpPr>
          <p:nvPr>
            <p:ph type="ctrTitle"/>
          </p:nvPr>
        </p:nvSpPr>
        <p:spPr>
          <a:xfrm>
            <a:off x="414779" y="745289"/>
            <a:ext cx="11001079" cy="2387600"/>
          </a:xfrm>
        </p:spPr>
        <p:txBody>
          <a:bodyPr>
            <a:normAutofit fontScale="90000"/>
          </a:bodyPr>
          <a:lstStyle/>
          <a:p>
            <a:r>
              <a:rPr lang="en-US" dirty="0"/>
              <a:t>Groundwater Level Mapping Tool: Development </a:t>
            </a:r>
            <a:r>
              <a:rPr lang="en-US" dirty="0" smtClean="0"/>
              <a:t>of </a:t>
            </a:r>
            <a:r>
              <a:rPr lang="en-US" dirty="0"/>
              <a:t>a Web Application to </a:t>
            </a:r>
            <a:r>
              <a:rPr lang="en-US" dirty="0" smtClean="0"/>
              <a:t>Effectively Characterize </a:t>
            </a:r>
            <a:r>
              <a:rPr lang="en-US" dirty="0"/>
              <a:t>Groundwater Resources</a:t>
            </a:r>
          </a:p>
        </p:txBody>
      </p:sp>
      <p:sp>
        <p:nvSpPr>
          <p:cNvPr id="12" name="TextBox 11"/>
          <p:cNvSpPr txBox="1"/>
          <p:nvPr/>
        </p:nvSpPr>
        <p:spPr>
          <a:xfrm>
            <a:off x="688157" y="5995447"/>
            <a:ext cx="2978870" cy="646331"/>
          </a:xfrm>
          <a:prstGeom prst="rect">
            <a:avLst/>
          </a:prstGeom>
          <a:noFill/>
        </p:spPr>
        <p:txBody>
          <a:bodyPr wrap="square" rtlCol="0">
            <a:spAutoFit/>
          </a:bodyPr>
          <a:lstStyle/>
          <a:p>
            <a:r>
              <a:rPr lang="en-US" dirty="0" smtClean="0"/>
              <a:t>Steven Evans</a:t>
            </a:r>
          </a:p>
          <a:p>
            <a:r>
              <a:rPr lang="en-US" dirty="0" smtClean="0"/>
              <a:t>MS BYU</a:t>
            </a:r>
            <a:endParaRPr lang="en-US" dirty="0"/>
          </a:p>
        </p:txBody>
      </p:sp>
    </p:spTree>
    <p:extLst>
      <p:ext uri="{BB962C8B-B14F-4D97-AF65-F5344CB8AC3E}">
        <p14:creationId xmlns:p14="http://schemas.microsoft.com/office/powerpoint/2010/main" val="20752680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Temporally Sporadic Data</a:t>
            </a:r>
            <a:endParaRPr lang="en-US" dirty="0"/>
          </a:p>
        </p:txBody>
      </p:sp>
      <p:sp>
        <p:nvSpPr>
          <p:cNvPr id="6" name="Content Placeholder 5"/>
          <p:cNvSpPr txBox="1">
            <a:spLocks/>
          </p:cNvSpPr>
          <p:nvPr/>
        </p:nvSpPr>
        <p:spPr>
          <a:xfrm>
            <a:off x="474295" y="1408029"/>
            <a:ext cx="4419895"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r>
              <a:rPr lang="en-US" dirty="0" smtClean="0"/>
              <a:t>Well Time series often include large gaps in collected data</a:t>
            </a:r>
          </a:p>
          <a:p>
            <a:endParaRPr lang="en-US" dirty="0" smtClean="0"/>
          </a:p>
          <a:p>
            <a:r>
              <a:rPr lang="en-US" dirty="0" smtClean="0"/>
              <a:t>Some wells may only have data for one or two years</a:t>
            </a:r>
            <a:endParaRPr lang="en-US" dirty="0"/>
          </a:p>
        </p:txBody>
      </p:sp>
      <p:pic>
        <p:nvPicPr>
          <p:cNvPr id="7" name="Picture 6"/>
          <p:cNvPicPr>
            <a:picLocks noChangeAspect="1"/>
          </p:cNvPicPr>
          <p:nvPr/>
        </p:nvPicPr>
        <p:blipFill>
          <a:blip r:embed="rId3"/>
          <a:stretch>
            <a:fillRect/>
          </a:stretch>
        </p:blipFill>
        <p:spPr>
          <a:xfrm>
            <a:off x="5193681" y="3924743"/>
            <a:ext cx="6331839" cy="2336208"/>
          </a:xfrm>
          <a:prstGeom prst="rect">
            <a:avLst/>
          </a:prstGeom>
        </p:spPr>
      </p:pic>
      <p:pic>
        <p:nvPicPr>
          <p:cNvPr id="10" name="Picture 9"/>
          <p:cNvPicPr>
            <a:picLocks noChangeAspect="1"/>
          </p:cNvPicPr>
          <p:nvPr/>
        </p:nvPicPr>
        <p:blipFill>
          <a:blip r:embed="rId4"/>
          <a:stretch>
            <a:fillRect/>
          </a:stretch>
        </p:blipFill>
        <p:spPr>
          <a:xfrm>
            <a:off x="5004345" y="1557698"/>
            <a:ext cx="6521175" cy="2367045"/>
          </a:xfrm>
          <a:prstGeom prst="rect">
            <a:avLst/>
          </a:prstGeom>
        </p:spPr>
      </p:pic>
    </p:spTree>
    <p:extLst>
      <p:ext uri="{BB962C8B-B14F-4D97-AF65-F5344CB8AC3E}">
        <p14:creationId xmlns:p14="http://schemas.microsoft.com/office/powerpoint/2010/main" val="20939455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587087" cy="1325563"/>
          </a:xfrm>
        </p:spPr>
        <p:txBody>
          <a:bodyPr/>
          <a:lstStyle/>
          <a:p>
            <a:r>
              <a:rPr lang="en-US" dirty="0" smtClean="0"/>
              <a:t>Example of Correlation Throughout an Aquifer</a:t>
            </a:r>
            <a:endParaRPr lang="en-US" dirty="0"/>
          </a:p>
        </p:txBody>
      </p:sp>
      <p:graphicFrame>
        <p:nvGraphicFramePr>
          <p:cNvPr id="4" name="Chart 3"/>
          <p:cNvGraphicFramePr/>
          <p:nvPr>
            <p:extLst>
              <p:ext uri="{D42A27DB-BD31-4B8C-83A1-F6EECF244321}">
                <p14:modId xmlns:p14="http://schemas.microsoft.com/office/powerpoint/2010/main" val="2722737451"/>
              </p:ext>
            </p:extLst>
          </p:nvPr>
        </p:nvGraphicFramePr>
        <p:xfrm>
          <a:off x="2704559" y="1690688"/>
          <a:ext cx="6976768" cy="4769423"/>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p:cNvSpPr/>
          <p:nvPr/>
        </p:nvSpPr>
        <p:spPr>
          <a:xfrm>
            <a:off x="3464872" y="6275445"/>
            <a:ext cx="5633915" cy="369332"/>
          </a:xfrm>
          <a:prstGeom prst="rect">
            <a:avLst/>
          </a:prstGeom>
        </p:spPr>
        <p:txBody>
          <a:bodyPr wrap="none">
            <a:spAutoFit/>
          </a:bodyPr>
          <a:lstStyle/>
          <a:p>
            <a:r>
              <a:rPr lang="en-US" dirty="0">
                <a:latin typeface="Times New Roman" panose="02020603050405020304" pitchFamily="18" charset="0"/>
                <a:ea typeface="SimSun" panose="02010600030101010101" pitchFamily="2" charset="-122"/>
              </a:rPr>
              <a:t>Correlation between Wells in the Cedar </a:t>
            </a:r>
            <a:r>
              <a:rPr lang="en-US" dirty="0" smtClean="0">
                <a:latin typeface="Times New Roman" panose="02020603050405020304" pitchFamily="18" charset="0"/>
                <a:ea typeface="SimSun" panose="02010600030101010101" pitchFamily="2" charset="-122"/>
              </a:rPr>
              <a:t>Valley, UT </a:t>
            </a:r>
            <a:r>
              <a:rPr lang="en-US" dirty="0">
                <a:latin typeface="Times New Roman" panose="02020603050405020304" pitchFamily="18" charset="0"/>
                <a:ea typeface="SimSun" panose="02010600030101010101" pitchFamily="2" charset="-122"/>
              </a:rPr>
              <a:t>Aquifer</a:t>
            </a:r>
            <a:endParaRPr lang="en-US" dirty="0"/>
          </a:p>
        </p:txBody>
      </p:sp>
    </p:spTree>
    <p:extLst>
      <p:ext uri="{BB962C8B-B14F-4D97-AF65-F5344CB8AC3E}">
        <p14:creationId xmlns:p14="http://schemas.microsoft.com/office/powerpoint/2010/main" val="12989997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Interpolation and Extrapolation</a:t>
            </a:r>
            <a:endParaRPr lang="en-US" dirty="0"/>
          </a:p>
        </p:txBody>
      </p:sp>
      <p:sp>
        <p:nvSpPr>
          <p:cNvPr id="7" name="Content Placeholder 5"/>
          <p:cNvSpPr txBox="1">
            <a:spLocks/>
          </p:cNvSpPr>
          <p:nvPr/>
        </p:nvSpPr>
        <p:spPr>
          <a:xfrm>
            <a:off x="463539" y="1413118"/>
            <a:ext cx="4237554"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r>
              <a:rPr lang="en-US" dirty="0" smtClean="0"/>
              <a:t>Groundwater conditions often exhibit similar characteristics throughout an aquifer</a:t>
            </a:r>
          </a:p>
          <a:p>
            <a:r>
              <a:rPr lang="en-US" dirty="0" smtClean="0"/>
              <a:t>Use the correlation between data from different wells in the aquifer to extrapolate and fill in missing data.</a:t>
            </a:r>
          </a:p>
          <a:p>
            <a:endParaRPr lang="en-US" dirty="0" smtClean="0"/>
          </a:p>
        </p:txBody>
      </p:sp>
      <p:pic>
        <p:nvPicPr>
          <p:cNvPr id="8" name="Picture 7"/>
          <p:cNvPicPr>
            <a:picLocks noChangeAspect="1"/>
          </p:cNvPicPr>
          <p:nvPr/>
        </p:nvPicPr>
        <p:blipFill>
          <a:blip r:embed="rId3"/>
          <a:stretch>
            <a:fillRect/>
          </a:stretch>
        </p:blipFill>
        <p:spPr>
          <a:xfrm>
            <a:off x="4701092" y="1417310"/>
            <a:ext cx="6573365" cy="2354097"/>
          </a:xfrm>
          <a:prstGeom prst="rect">
            <a:avLst/>
          </a:prstGeom>
        </p:spPr>
      </p:pic>
      <p:pic>
        <p:nvPicPr>
          <p:cNvPr id="10" name="Picture 9"/>
          <p:cNvPicPr>
            <a:picLocks noChangeAspect="1"/>
          </p:cNvPicPr>
          <p:nvPr/>
        </p:nvPicPr>
        <p:blipFill>
          <a:blip r:embed="rId4"/>
          <a:stretch>
            <a:fillRect/>
          </a:stretch>
        </p:blipFill>
        <p:spPr>
          <a:xfrm>
            <a:off x="4701092" y="3771407"/>
            <a:ext cx="6838950" cy="2628900"/>
          </a:xfrm>
          <a:prstGeom prst="rect">
            <a:avLst/>
          </a:prstGeom>
        </p:spPr>
      </p:pic>
    </p:spTree>
    <p:extLst>
      <p:ext uri="{BB962C8B-B14F-4D97-AF65-F5344CB8AC3E}">
        <p14:creationId xmlns:p14="http://schemas.microsoft.com/office/powerpoint/2010/main" val="26104165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Linear Regression</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212662798"/>
              </p:ext>
            </p:extLst>
          </p:nvPr>
        </p:nvGraphicFramePr>
        <p:xfrm>
          <a:off x="473380" y="1690688"/>
          <a:ext cx="6566480" cy="3967834"/>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1381337" y="2581835"/>
            <a:ext cx="1742739" cy="1828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7393922" y="1893613"/>
                <a:ext cx="4138275" cy="914033"/>
              </a:xfrm>
              <a:prstGeom prst="rect">
                <a:avLst/>
              </a:prstGeom>
              <a:noFill/>
            </p:spPr>
            <p:txBody>
              <a:bodyPr wrap="square" lIns="0" tIns="0" rIns="0" bIns="0" rtlCol="0">
                <a:spAutoFit/>
              </a:bodyPr>
              <a:lstStyle/>
              <a:p>
                <a:r>
                  <a:rPr lang="en-US" sz="2800" dirty="0" smtClean="0">
                    <a:cs typeface="Times New Roman" panose="02020603050405020304" pitchFamily="18" charset="0"/>
                  </a:rPr>
                  <a:t>Normalize</a:t>
                </a:r>
                <a:r>
                  <a:rPr lang="en-US" sz="28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800" b="1" i="1" smtClean="0">
                        <a:latin typeface="Cambria Math" panose="02040503050406030204" pitchFamily="18" charset="0"/>
                        <a:cs typeface="Times New Roman" panose="02020603050405020304" pitchFamily="18" charset="0"/>
                      </a:rPr>
                      <m:t>𝑨</m:t>
                    </m:r>
                  </m:oMath>
                </a14:m>
                <a:r>
                  <a:rPr lang="en-US" sz="2800" dirty="0" smtClean="0">
                    <a:latin typeface="Times New Roman" panose="02020603050405020304" pitchFamily="18" charset="0"/>
                    <a:cs typeface="Times New Roman" panose="02020603050405020304" pitchFamily="18" charset="0"/>
                  </a:rPr>
                  <a:t> </a:t>
                </a:r>
                <a:r>
                  <a:rPr lang="en-US" sz="2800" dirty="0" smtClean="0">
                    <a:cs typeface="Times New Roman" panose="02020603050405020304" pitchFamily="18" charset="0"/>
                  </a:rPr>
                  <a:t>and</a:t>
                </a:r>
                <a:r>
                  <a:rPr lang="en-US" sz="2800" dirty="0" smtClean="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2800" i="1" smtClean="0">
                            <a:latin typeface="Cambria Math" panose="02040503050406030204" pitchFamily="18" charset="0"/>
                            <a:cs typeface="Times New Roman" panose="02020603050405020304" pitchFamily="18" charset="0"/>
                          </a:rPr>
                        </m:ctrlPr>
                      </m:accPr>
                      <m:e>
                        <m:r>
                          <a:rPr lang="en-US" sz="2800" b="0" i="1" smtClean="0">
                            <a:latin typeface="Cambria Math" panose="02040503050406030204" pitchFamily="18" charset="0"/>
                            <a:cs typeface="Times New Roman" panose="02020603050405020304" pitchFamily="18" charset="0"/>
                          </a:rPr>
                          <m:t>𝑌</m:t>
                        </m:r>
                      </m:e>
                    </m:acc>
                  </m:oMath>
                </a14:m>
                <a:endParaRPr lang="en-US" sz="2800" b="0" dirty="0" smtClean="0">
                  <a:latin typeface="Times New Roman" panose="02020603050405020304" pitchFamily="18" charset="0"/>
                  <a:ea typeface="Cambria Math" panose="02040503050406030204" pitchFamily="18" charset="0"/>
                </a:endParaRPr>
              </a:p>
              <a:p>
                <a:endParaRPr lang="en-US" sz="2800" dirty="0"/>
              </a:p>
            </p:txBody>
          </p:sp>
        </mc:Choice>
        <mc:Fallback xmlns="">
          <p:sp>
            <p:nvSpPr>
              <p:cNvPr id="8" name="TextBox 7"/>
              <p:cNvSpPr txBox="1">
                <a:spLocks noRot="1" noChangeAspect="1" noMove="1" noResize="1" noEditPoints="1" noAdjustHandles="1" noChangeArrowheads="1" noChangeShapeType="1" noTextEdit="1"/>
              </p:cNvSpPr>
              <p:nvPr/>
            </p:nvSpPr>
            <p:spPr>
              <a:xfrm>
                <a:off x="7393922" y="1893613"/>
                <a:ext cx="4138275" cy="914033"/>
              </a:xfrm>
              <a:prstGeom prst="rect">
                <a:avLst/>
              </a:prstGeom>
              <a:blipFill>
                <a:blip r:embed="rId4"/>
                <a:stretch>
                  <a:fillRect l="-5302" t="-5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315200" y="2444288"/>
                <a:ext cx="4876800" cy="13694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2800" i="1">
                                  <a:latin typeface="Cambria Math" panose="02040503050406030204" pitchFamily="18" charset="0"/>
                                  <a:ea typeface="Cambria Math" panose="02040503050406030204" pitchFamily="18" charset="0"/>
                                </a:rPr>
                              </m:ctrlPr>
                            </m:mPr>
                            <m:mr>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𝑦</m:t>
                                    </m:r>
                                  </m:e>
                                  <m:sub>
                                    <m:r>
                                      <a:rPr lang="en-US" sz="2800" i="1">
                                        <a:latin typeface="Cambria Math" panose="02040503050406030204" pitchFamily="18" charset="0"/>
                                        <a:ea typeface="Cambria Math" panose="02040503050406030204" pitchFamily="18" charset="0"/>
                                      </a:rPr>
                                      <m:t>1</m:t>
                                    </m:r>
                                  </m:sub>
                                </m:sSub>
                              </m:e>
                            </m:mr>
                            <m:mr>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𝑦</m:t>
                                    </m:r>
                                  </m:e>
                                  <m:sub>
                                    <m:r>
                                      <a:rPr lang="en-US" sz="2800" i="1">
                                        <a:latin typeface="Cambria Math" panose="02040503050406030204" pitchFamily="18" charset="0"/>
                                        <a:ea typeface="Cambria Math" panose="02040503050406030204" pitchFamily="18" charset="0"/>
                                      </a:rPr>
                                      <m:t>2</m:t>
                                    </m:r>
                                  </m:sub>
                                </m:sSub>
                              </m:e>
                            </m:mr>
                            <m:mr>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𝑦</m:t>
                                    </m:r>
                                  </m:e>
                                  <m:sub>
                                    <m:r>
                                      <a:rPr lang="en-US" sz="2800" i="1">
                                        <a:latin typeface="Cambria Math" panose="02040503050406030204" pitchFamily="18" charset="0"/>
                                        <a:ea typeface="Cambria Math" panose="02040503050406030204" pitchFamily="18" charset="0"/>
                                      </a:rPr>
                                      <m:t>3</m:t>
                                    </m:r>
                                  </m:sub>
                                </m:sSub>
                              </m:e>
                            </m:mr>
                          </m:m>
                        </m:e>
                      </m:d>
                      <m:r>
                        <a:rPr lang="en-US" sz="2800" b="0" i="1" smtClean="0">
                          <a:latin typeface="Cambria Math" panose="02040503050406030204" pitchFamily="18" charset="0"/>
                          <a:ea typeface="Cambria Math" panose="02040503050406030204" pitchFamily="18" charset="0"/>
                        </a:rPr>
                        <m:t>=</m:t>
                      </m:r>
                      <m:d>
                        <m:dPr>
                          <m:begChr m:val="["/>
                          <m:endChr m:val="]"/>
                          <m:ctrlPr>
                            <a:rPr lang="en-US" sz="2800"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2800" b="0" i="1" smtClean="0">
                                  <a:latin typeface="Cambria Math" panose="02040503050406030204" pitchFamily="18" charset="0"/>
                                  <a:ea typeface="Cambria Math" panose="02040503050406030204" pitchFamily="18" charset="0"/>
                                </a:rPr>
                              </m:ctrlPr>
                            </m:mPr>
                            <m:mr>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𝑎</m:t>
                                    </m:r>
                                  </m:e>
                                  <m:sub>
                                    <m:r>
                                      <a:rPr lang="en-US" sz="2800" b="0" i="1" smtClean="0">
                                        <a:latin typeface="Cambria Math" panose="02040503050406030204" pitchFamily="18" charset="0"/>
                                        <a:ea typeface="Cambria Math" panose="02040503050406030204" pitchFamily="18" charset="0"/>
                                      </a:rPr>
                                      <m:t>1</m:t>
                                    </m:r>
                                  </m:sub>
                                </m:sSub>
                              </m:e>
                              <m:e>
                                <m:sSub>
                                  <m:sSubPr>
                                    <m:ctrlPr>
                                      <a:rPr lang="en-US" sz="2800" i="1">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𝑏</m:t>
                                    </m:r>
                                  </m:e>
                                  <m:sub>
                                    <m:r>
                                      <a:rPr lang="en-US" sz="2800" b="0" i="1" smtClean="0">
                                        <a:latin typeface="Cambria Math" panose="02040503050406030204" pitchFamily="18" charset="0"/>
                                        <a:ea typeface="Cambria Math" panose="02040503050406030204" pitchFamily="18" charset="0"/>
                                      </a:rPr>
                                      <m:t>1</m:t>
                                    </m:r>
                                  </m:sub>
                                </m:sSub>
                              </m:e>
                              <m:e>
                                <m:sSub>
                                  <m:sSubPr>
                                    <m:ctrlPr>
                                      <a:rPr lang="en-US" sz="2800" i="1">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𝑐</m:t>
                                    </m:r>
                                  </m:e>
                                  <m:sub>
                                    <m:r>
                                      <a:rPr lang="en-US" sz="2800" b="0" i="1" smtClean="0">
                                        <a:latin typeface="Cambria Math" panose="02040503050406030204" pitchFamily="18" charset="0"/>
                                        <a:ea typeface="Cambria Math" panose="02040503050406030204" pitchFamily="18" charset="0"/>
                                      </a:rPr>
                                      <m:t>1</m:t>
                                    </m:r>
                                  </m:sub>
                                </m:sSub>
                              </m:e>
                            </m:mr>
                            <m:mr>
                              <m:e>
                                <m:sSub>
                                  <m:sSubPr>
                                    <m:ctrlPr>
                                      <a:rPr lang="en-US" sz="2800" i="1">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𝑎</m:t>
                                    </m:r>
                                  </m:e>
                                  <m:sub>
                                    <m:r>
                                      <a:rPr lang="en-US" sz="2800" b="0" i="1" smtClean="0">
                                        <a:latin typeface="Cambria Math" panose="02040503050406030204" pitchFamily="18" charset="0"/>
                                        <a:ea typeface="Cambria Math" panose="02040503050406030204" pitchFamily="18" charset="0"/>
                                      </a:rPr>
                                      <m:t>2</m:t>
                                    </m:r>
                                  </m:sub>
                                </m:sSub>
                              </m:e>
                              <m:e>
                                <m:sSub>
                                  <m:sSubPr>
                                    <m:ctrlPr>
                                      <a:rPr lang="en-US" sz="2800" i="1">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𝑏</m:t>
                                    </m:r>
                                  </m:e>
                                  <m:sub>
                                    <m:r>
                                      <a:rPr lang="en-US" sz="2800" b="0" i="1" smtClean="0">
                                        <a:latin typeface="Cambria Math" panose="02040503050406030204" pitchFamily="18" charset="0"/>
                                        <a:ea typeface="Cambria Math" panose="02040503050406030204" pitchFamily="18" charset="0"/>
                                      </a:rPr>
                                      <m:t>2</m:t>
                                    </m:r>
                                  </m:sub>
                                </m:sSub>
                              </m:e>
                              <m:e>
                                <m:sSub>
                                  <m:sSubPr>
                                    <m:ctrlPr>
                                      <a:rPr lang="en-US" sz="2800" i="1">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𝑐</m:t>
                                    </m:r>
                                  </m:e>
                                  <m:sub>
                                    <m:r>
                                      <a:rPr lang="en-US" sz="2800" b="0" i="1" smtClean="0">
                                        <a:latin typeface="Cambria Math" panose="02040503050406030204" pitchFamily="18" charset="0"/>
                                        <a:ea typeface="Cambria Math" panose="02040503050406030204" pitchFamily="18" charset="0"/>
                                      </a:rPr>
                                      <m:t>2</m:t>
                                    </m:r>
                                  </m:sub>
                                </m:sSub>
                              </m:e>
                            </m:mr>
                            <m:mr>
                              <m:e>
                                <m:sSub>
                                  <m:sSubPr>
                                    <m:ctrlPr>
                                      <a:rPr lang="en-US" sz="2800" i="1">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𝑎</m:t>
                                    </m:r>
                                  </m:e>
                                  <m:sub>
                                    <m:r>
                                      <a:rPr lang="en-US" sz="2800" b="0" i="1" smtClean="0">
                                        <a:latin typeface="Cambria Math" panose="02040503050406030204" pitchFamily="18" charset="0"/>
                                        <a:ea typeface="Cambria Math" panose="02040503050406030204" pitchFamily="18" charset="0"/>
                                      </a:rPr>
                                      <m:t>3</m:t>
                                    </m:r>
                                  </m:sub>
                                </m:sSub>
                              </m:e>
                              <m:e>
                                <m:sSub>
                                  <m:sSubPr>
                                    <m:ctrlPr>
                                      <a:rPr lang="en-US" sz="2800" i="1">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𝑏</m:t>
                                    </m:r>
                                  </m:e>
                                  <m:sub>
                                    <m:r>
                                      <a:rPr lang="en-US" sz="2800" b="0" i="1" smtClean="0">
                                        <a:latin typeface="Cambria Math" panose="02040503050406030204" pitchFamily="18" charset="0"/>
                                        <a:ea typeface="Cambria Math" panose="02040503050406030204" pitchFamily="18" charset="0"/>
                                      </a:rPr>
                                      <m:t>3</m:t>
                                    </m:r>
                                  </m:sub>
                                </m:sSub>
                              </m:e>
                              <m:e>
                                <m:sSub>
                                  <m:sSubPr>
                                    <m:ctrlPr>
                                      <a:rPr lang="en-US" sz="2800" i="1">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𝑐</m:t>
                                    </m:r>
                                  </m:e>
                                  <m:sub>
                                    <m:r>
                                      <a:rPr lang="en-US" sz="2800" b="0" i="1" smtClean="0">
                                        <a:latin typeface="Cambria Math" panose="02040503050406030204" pitchFamily="18" charset="0"/>
                                        <a:ea typeface="Cambria Math" panose="02040503050406030204" pitchFamily="18" charset="0"/>
                                      </a:rPr>
                                      <m:t>3</m:t>
                                    </m:r>
                                  </m:sub>
                                </m:sSub>
                              </m:e>
                            </m:mr>
                          </m:m>
                        </m:e>
                      </m:d>
                      <m:r>
                        <a:rPr lang="en-US" sz="2800" b="0" i="1" smtClean="0">
                          <a:latin typeface="Cambria Math" panose="02040503050406030204" pitchFamily="18" charset="0"/>
                          <a:ea typeface="Cambria Math" panose="02040503050406030204" pitchFamily="18" charset="0"/>
                        </a:rPr>
                        <m:t>∗</m:t>
                      </m:r>
                      <m:d>
                        <m:dPr>
                          <m:begChr m:val="["/>
                          <m:endChr m:val="]"/>
                          <m:ctrlPr>
                            <a:rPr lang="en-US" sz="28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2800" i="1">
                                  <a:latin typeface="Cambria Math" panose="02040503050406030204" pitchFamily="18" charset="0"/>
                                  <a:ea typeface="Cambria Math" panose="02040503050406030204" pitchFamily="18" charset="0"/>
                                </a:rPr>
                              </m:ctrlPr>
                            </m:mPr>
                            <m:mr>
                              <m:e>
                                <m:sSub>
                                  <m:sSubPr>
                                    <m:ctrlPr>
                                      <a:rPr lang="en-US" sz="2800" i="1">
                                        <a:latin typeface="Cambria Math" panose="02040503050406030204" pitchFamily="18" charset="0"/>
                                        <a:ea typeface="Cambria Math" panose="02040503050406030204" pitchFamily="18" charset="0"/>
                                      </a:rPr>
                                    </m:ctrlPr>
                                  </m:sSubPr>
                                  <m:e>
                                    <m:r>
                                      <m:rPr>
                                        <m:brk m:alnAt="7"/>
                                      </m:rP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ea typeface="Cambria Math" panose="02040503050406030204" pitchFamily="18" charset="0"/>
                                      </a:rPr>
                                      <m:t>1</m:t>
                                    </m:r>
                                  </m:sub>
                                </m:sSub>
                              </m:e>
                            </m:mr>
                            <m:mr>
                              <m:e>
                                <m:sSub>
                                  <m:sSubPr>
                                    <m:ctrlPr>
                                      <a:rPr lang="en-US" sz="2800" i="1">
                                        <a:latin typeface="Cambria Math" panose="02040503050406030204" pitchFamily="18" charset="0"/>
                                        <a:ea typeface="Cambria Math" panose="02040503050406030204" pitchFamily="18" charset="0"/>
                                      </a:rPr>
                                    </m:ctrlPr>
                                  </m:sSubPr>
                                  <m:e>
                                    <m:r>
                                      <m:rPr>
                                        <m:brk m:alnAt="7"/>
                                      </m:rP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ea typeface="Cambria Math" panose="02040503050406030204" pitchFamily="18" charset="0"/>
                                      </a:rPr>
                                      <m:t>2</m:t>
                                    </m:r>
                                  </m:sub>
                                </m:sSub>
                              </m:e>
                            </m:mr>
                            <m:mr>
                              <m:e>
                                <m:sSub>
                                  <m:sSubPr>
                                    <m:ctrlPr>
                                      <a:rPr lang="en-US" sz="2800" i="1">
                                        <a:latin typeface="Cambria Math" panose="02040503050406030204" pitchFamily="18" charset="0"/>
                                        <a:ea typeface="Cambria Math" panose="02040503050406030204" pitchFamily="18" charset="0"/>
                                      </a:rPr>
                                    </m:ctrlPr>
                                  </m:sSubPr>
                                  <m:e>
                                    <m:r>
                                      <m:rPr>
                                        <m:brk m:alnAt="7"/>
                                      </m:rP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ea typeface="Cambria Math" panose="02040503050406030204" pitchFamily="18" charset="0"/>
                                      </a:rPr>
                                      <m:t>3</m:t>
                                    </m:r>
                                  </m:sub>
                                </m:sSub>
                              </m:e>
                            </m:mr>
                          </m:m>
                        </m:e>
                      </m:d>
                      <m:r>
                        <a:rPr lang="en-US" sz="2800" b="0" i="1" smtClean="0">
                          <a:latin typeface="Cambria Math" panose="02040503050406030204" pitchFamily="18" charset="0"/>
                          <a:ea typeface="Cambria Math" panose="02040503050406030204" pitchFamily="18" charset="0"/>
                        </a:rPr>
                        <m:t>+</m:t>
                      </m:r>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𝑒</m:t>
                          </m:r>
                        </m:e>
                      </m:acc>
                    </m:oMath>
                  </m:oMathPara>
                </a14:m>
                <a:endParaRPr lang="en-US" sz="3200" dirty="0"/>
              </a:p>
            </p:txBody>
          </p:sp>
        </mc:Choice>
        <mc:Fallback xmlns="">
          <p:sp>
            <p:nvSpPr>
              <p:cNvPr id="10" name="TextBox 9"/>
              <p:cNvSpPr txBox="1">
                <a:spLocks noRot="1" noChangeAspect="1" noMove="1" noResize="1" noEditPoints="1" noAdjustHandles="1" noChangeArrowheads="1" noChangeShapeType="1" noTextEdit="1"/>
              </p:cNvSpPr>
              <p:nvPr/>
            </p:nvSpPr>
            <p:spPr>
              <a:xfrm>
                <a:off x="7315200" y="2444288"/>
                <a:ext cx="4876800" cy="13694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393923" y="3790562"/>
                <a:ext cx="4606399" cy="1017971"/>
              </a:xfrm>
              <a:prstGeom prst="rect">
                <a:avLst/>
              </a:prstGeom>
              <a:noFill/>
            </p:spPr>
            <p:txBody>
              <a:bodyPr wrap="square" rtlCol="0">
                <a:spAutoFit/>
              </a:bodyPr>
              <a:lstStyle/>
              <a:p>
                <a:r>
                  <a:rPr lang="en-US" sz="2800" dirty="0" smtClean="0">
                    <a:latin typeface="Calibri" panose="020F0502020204030204" pitchFamily="34" charset="0"/>
                    <a:cs typeface="Times New Roman" panose="02020603050405020304" pitchFamily="18" charset="0"/>
                  </a:rPr>
                  <a:t>Determine </a:t>
                </a:r>
                <a14:m>
                  <m:oMath xmlns:m="http://schemas.openxmlformats.org/officeDocument/2006/math">
                    <m:acc>
                      <m:accPr>
                        <m:chr m:val="⃑"/>
                        <m:ctrlPr>
                          <a:rPr lang="en-US" sz="2800"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en-US" sz="2800" i="1">
                            <a:latin typeface="Cambria Math" panose="02040503050406030204" pitchFamily="18" charset="0"/>
                            <a:ea typeface="Cambria Math" panose="02040503050406030204" pitchFamily="18" charset="0"/>
                            <a:cs typeface="Times New Roman" panose="02020603050405020304" pitchFamily="18" charset="0"/>
                          </a:rPr>
                          <m:t>𝛽</m:t>
                        </m:r>
                      </m:e>
                    </m:acc>
                  </m:oMath>
                </a14:m>
                <a:r>
                  <a:rPr lang="en-US" sz="2800" dirty="0" smtClean="0">
                    <a:latin typeface="Calibri" panose="020F0502020204030204" pitchFamily="34" charset="0"/>
                    <a:cs typeface="Times New Roman" panose="02020603050405020304" pitchFamily="18" charset="0"/>
                  </a:rPr>
                  <a:t> such that </a:t>
                </a:r>
                <a14:m>
                  <m:oMath xmlns:m="http://schemas.openxmlformats.org/officeDocument/2006/math">
                    <m:acc>
                      <m:accPr>
                        <m:chr m:val="⃑"/>
                        <m:ctrlPr>
                          <a:rPr lang="en-US" sz="2800" b="0" i="1" smtClean="0">
                            <a:latin typeface="Cambria Math" panose="02040503050406030204" pitchFamily="18" charset="0"/>
                            <a:cs typeface="Times New Roman" panose="02020603050405020304" pitchFamily="18" charset="0"/>
                          </a:rPr>
                        </m:ctrlPr>
                      </m:accPr>
                      <m:e>
                        <m:r>
                          <a:rPr lang="en-US" sz="2800" i="1">
                            <a:latin typeface="Cambria Math" panose="02040503050406030204" pitchFamily="18" charset="0"/>
                            <a:cs typeface="Times New Roman" panose="02020603050405020304" pitchFamily="18" charset="0"/>
                          </a:rPr>
                          <m:t>𝑒</m:t>
                        </m:r>
                      </m:e>
                    </m:acc>
                  </m:oMath>
                </a14:m>
                <a:r>
                  <a:rPr lang="en-US" sz="2800" dirty="0" smtClean="0">
                    <a:latin typeface="Calibri" panose="020F0502020204030204" pitchFamily="34" charset="0"/>
                    <a:cs typeface="Times New Roman" panose="02020603050405020304" pitchFamily="18" charset="0"/>
                  </a:rPr>
                  <a:t> is minimized using least squares</a:t>
                </a:r>
                <a:endParaRPr lang="en-US" sz="2800" dirty="0">
                  <a:latin typeface="Calibri" panose="020F0502020204030204" pitchFamily="34" charset="0"/>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7393923" y="3790562"/>
                <a:ext cx="4606399" cy="1017971"/>
              </a:xfrm>
              <a:prstGeom prst="rect">
                <a:avLst/>
              </a:prstGeom>
              <a:blipFill>
                <a:blip r:embed="rId6"/>
                <a:stretch>
                  <a:fillRect l="-2778" b="-161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393923" y="5427201"/>
                <a:ext cx="3428271" cy="1461810"/>
              </a:xfrm>
              <a:prstGeom prst="rect">
                <a:avLst/>
              </a:prstGeom>
              <a:noFill/>
            </p:spPr>
            <p:txBody>
              <a:bodyPr wrap="square" rtlCol="0">
                <a:spAutoFit/>
              </a:bodyPr>
              <a:lstStyle/>
              <a:p>
                <a14:m>
                  <m:oMath xmlns:m="http://schemas.openxmlformats.org/officeDocument/2006/math">
                    <m:acc>
                      <m:accPr>
                        <m:chr m:val="⃑"/>
                        <m:ctrlPr>
                          <a:rPr lang="en-US" sz="2800" i="1" smtClean="0">
                            <a:latin typeface="Cambria Math" panose="02040503050406030204" pitchFamily="18" charset="0"/>
                            <a:ea typeface="Cambria Math" panose="02040503050406030204" pitchFamily="18" charset="0"/>
                          </a:rPr>
                        </m:ctrlPr>
                      </m:accPr>
                      <m:e>
                        <m:r>
                          <m:rPr>
                            <m:brk m:alnAt="7"/>
                          </m:rPr>
                          <a:rPr lang="en-US" sz="2800" i="1">
                            <a:latin typeface="Cambria Math" panose="02040503050406030204" pitchFamily="18" charset="0"/>
                            <a:ea typeface="Cambria Math" panose="02040503050406030204" pitchFamily="18" charset="0"/>
                          </a:rPr>
                          <m:t>𝛽</m:t>
                        </m:r>
                      </m:e>
                    </m:acc>
                    <m:r>
                      <a:rPr lang="en-US" sz="2800" b="0" i="1" smtClean="0">
                        <a:latin typeface="Cambria Math" panose="02040503050406030204" pitchFamily="18" charset="0"/>
                        <a:ea typeface="Cambria Math" panose="02040503050406030204" pitchFamily="18" charset="0"/>
                      </a:rPr>
                      <m:t>=</m:t>
                    </m:r>
                    <m:d>
                      <m:dPr>
                        <m:begChr m:val="["/>
                        <m:endChr m:val="]"/>
                        <m:ctrlPr>
                          <a:rPr lang="en-US" sz="28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2800" i="1">
                                <a:latin typeface="Cambria Math" panose="02040503050406030204" pitchFamily="18" charset="0"/>
                                <a:ea typeface="Cambria Math" panose="02040503050406030204" pitchFamily="18" charset="0"/>
                              </a:rPr>
                            </m:ctrlPr>
                          </m:mPr>
                          <m:mr>
                            <m:e>
                              <m:sSub>
                                <m:sSubPr>
                                  <m:ctrlPr>
                                    <a:rPr lang="en-US" sz="2800" i="1">
                                      <a:latin typeface="Cambria Math" panose="02040503050406030204" pitchFamily="18" charset="0"/>
                                      <a:ea typeface="Cambria Math" panose="02040503050406030204" pitchFamily="18" charset="0"/>
                                    </a:rPr>
                                  </m:ctrlPr>
                                </m:sSubPr>
                                <m:e>
                                  <m:r>
                                    <m:rPr>
                                      <m:brk m:alnAt="7"/>
                                    </m:rP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ea typeface="Cambria Math" panose="02040503050406030204" pitchFamily="18" charset="0"/>
                                    </a:rPr>
                                    <m:t>1</m:t>
                                  </m:r>
                                </m:sub>
                              </m:sSub>
                            </m:e>
                          </m:mr>
                          <m:mr>
                            <m:e>
                              <m:sSub>
                                <m:sSubPr>
                                  <m:ctrlPr>
                                    <a:rPr lang="en-US" sz="2800" i="1">
                                      <a:latin typeface="Cambria Math" panose="02040503050406030204" pitchFamily="18" charset="0"/>
                                      <a:ea typeface="Cambria Math" panose="02040503050406030204" pitchFamily="18" charset="0"/>
                                    </a:rPr>
                                  </m:ctrlPr>
                                </m:sSubPr>
                                <m:e>
                                  <m:r>
                                    <m:rPr>
                                      <m:brk m:alnAt="7"/>
                                    </m:rP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ea typeface="Cambria Math" panose="02040503050406030204" pitchFamily="18" charset="0"/>
                                    </a:rPr>
                                    <m:t>2</m:t>
                                  </m:r>
                                </m:sub>
                              </m:sSub>
                            </m:e>
                          </m:mr>
                          <m:mr>
                            <m:e>
                              <m:sSub>
                                <m:sSubPr>
                                  <m:ctrlPr>
                                    <a:rPr lang="en-US" sz="2800" i="1">
                                      <a:latin typeface="Cambria Math" panose="02040503050406030204" pitchFamily="18" charset="0"/>
                                      <a:ea typeface="Cambria Math" panose="02040503050406030204" pitchFamily="18" charset="0"/>
                                    </a:rPr>
                                  </m:ctrlPr>
                                </m:sSubPr>
                                <m:e>
                                  <m:r>
                                    <m:rPr>
                                      <m:brk m:alnAt="7"/>
                                    </m:rP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ea typeface="Cambria Math" panose="02040503050406030204" pitchFamily="18" charset="0"/>
                                    </a:rPr>
                                    <m:t>3</m:t>
                                  </m:r>
                                </m:sub>
                              </m:sSub>
                            </m:e>
                          </m:mr>
                        </m:m>
                      </m:e>
                    </m:d>
                    <m:r>
                      <a:rPr lang="en-US" sz="2800" i="1">
                        <a:latin typeface="Cambria Math" panose="02040503050406030204" pitchFamily="18" charset="0"/>
                        <a:ea typeface="Cambria Math" panose="02040503050406030204" pitchFamily="18" charset="0"/>
                      </a:rPr>
                      <m:t>=</m:t>
                    </m:r>
                    <m:d>
                      <m:dPr>
                        <m:begChr m:val="["/>
                        <m:endChr m:val="]"/>
                        <m:ctrlPr>
                          <a:rPr lang="en-US" sz="2800" i="1" dirty="0" smtClean="0">
                            <a:latin typeface="Cambria Math" panose="02040503050406030204" pitchFamily="18" charset="0"/>
                            <a:cs typeface="Times New Roman" panose="02020603050405020304" pitchFamily="18" charset="0"/>
                          </a:rPr>
                        </m:ctrlPr>
                      </m:dPr>
                      <m:e>
                        <m:m>
                          <m:mPr>
                            <m:mcs>
                              <m:mc>
                                <m:mcPr>
                                  <m:count m:val="1"/>
                                  <m:mcJc m:val="center"/>
                                </m:mcPr>
                              </m:mc>
                            </m:mcs>
                            <m:ctrlPr>
                              <a:rPr lang="en-US" sz="2800" i="1">
                                <a:latin typeface="Cambria Math" panose="02040503050406030204" pitchFamily="18" charset="0"/>
                                <a:ea typeface="Cambria Math" panose="02040503050406030204" pitchFamily="18" charset="0"/>
                              </a:rPr>
                            </m:ctrlPr>
                          </m:mPr>
                          <m:mr>
                            <m:e>
                              <m:r>
                                <m:rPr>
                                  <m:brk m:alnAt="7"/>
                                </m:rPr>
                                <a:rPr lang="en-US" sz="2800" b="0" i="1" smtClean="0">
                                  <a:latin typeface="Cambria Math" panose="02040503050406030204" pitchFamily="18" charset="0"/>
                                  <a:ea typeface="Cambria Math" panose="02040503050406030204" pitchFamily="18" charset="0"/>
                                </a:rPr>
                                <m:t>1</m:t>
                              </m:r>
                              <m:r>
                                <a:rPr lang="en-US" sz="2800" b="0" i="1" smtClean="0">
                                  <a:latin typeface="Cambria Math" panose="02040503050406030204" pitchFamily="18" charset="0"/>
                                  <a:ea typeface="Cambria Math" panose="02040503050406030204" pitchFamily="18" charset="0"/>
                                </a:rPr>
                                <m:t>.92</m:t>
                              </m:r>
                            </m:e>
                          </m:mr>
                          <m:mr>
                            <m:e>
                              <m:r>
                                <a:rPr lang="en-US" sz="2800" b="0" i="1" smtClean="0">
                                  <a:latin typeface="Cambria Math" panose="02040503050406030204" pitchFamily="18" charset="0"/>
                                  <a:ea typeface="Cambria Math" panose="02040503050406030204" pitchFamily="18" charset="0"/>
                                </a:rPr>
                                <m:t>0.118</m:t>
                              </m:r>
                            </m:e>
                          </m:mr>
                          <m:mr>
                            <m:e>
                              <m:r>
                                <a:rPr lang="en-US" sz="2800" b="0" i="1" smtClean="0">
                                  <a:latin typeface="Cambria Math" panose="02040503050406030204" pitchFamily="18" charset="0"/>
                                  <a:ea typeface="Cambria Math" panose="02040503050406030204" pitchFamily="18" charset="0"/>
                                </a:rPr>
                                <m:t>0.01</m:t>
                              </m:r>
                            </m:e>
                          </m:mr>
                        </m:m>
                      </m:e>
                    </m:d>
                  </m:oMath>
                </a14:m>
                <a:r>
                  <a:rPr lang="en-US" sz="2800" dirty="0" smtClean="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393923" y="5427201"/>
                <a:ext cx="3428271" cy="1461810"/>
              </a:xfrm>
              <a:prstGeom prst="rect">
                <a:avLst/>
              </a:prstGeom>
              <a:blipFill>
                <a:blip r:embed="rId7"/>
                <a:stretch>
                  <a:fillRect/>
                </a:stretch>
              </a:blipFill>
            </p:spPr>
            <p:txBody>
              <a:bodyPr/>
              <a:lstStyle/>
              <a:p>
                <a:r>
                  <a:rPr lang="en-US">
                    <a:noFill/>
                  </a:rPr>
                  <a:t> </a:t>
                </a:r>
              </a:p>
            </p:txBody>
          </p:sp>
        </mc:Fallback>
      </mc:AlternateContent>
      <p:graphicFrame>
        <p:nvGraphicFramePr>
          <p:cNvPr id="14" name="Chart 13"/>
          <p:cNvGraphicFramePr>
            <a:graphicFrameLocks/>
          </p:cNvGraphicFramePr>
          <p:nvPr>
            <p:extLst>
              <p:ext uri="{D42A27DB-BD31-4B8C-83A1-F6EECF244321}">
                <p14:modId xmlns:p14="http://schemas.microsoft.com/office/powerpoint/2010/main" val="1436042825"/>
              </p:ext>
            </p:extLst>
          </p:nvPr>
        </p:nvGraphicFramePr>
        <p:xfrm>
          <a:off x="473380" y="1690689"/>
          <a:ext cx="6566480" cy="3967834"/>
        </p:xfrm>
        <a:graphic>
          <a:graphicData uri="http://schemas.openxmlformats.org/drawingml/2006/chart">
            <c:chart xmlns:c="http://schemas.openxmlformats.org/drawingml/2006/chart" xmlns:r="http://schemas.openxmlformats.org/officeDocument/2006/relationships" r:id="rId8"/>
          </a:graphicData>
        </a:graphic>
      </p:graphicFrame>
      <mc:AlternateContent xmlns:mc="http://schemas.openxmlformats.org/markup-compatibility/2006" xmlns:a14="http://schemas.microsoft.com/office/drawing/2010/main">
        <mc:Choice Requires="a14">
          <p:sp>
            <p:nvSpPr>
              <p:cNvPr id="15" name="TextBox 14"/>
              <p:cNvSpPr txBox="1"/>
              <p:nvPr/>
            </p:nvSpPr>
            <p:spPr>
              <a:xfrm>
                <a:off x="7393923" y="1369224"/>
                <a:ext cx="2070770" cy="4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𝑌</m:t>
                          </m:r>
                        </m:e>
                      </m:acc>
                      <m:r>
                        <a:rPr lang="en-US" sz="2800" i="1" smtClean="0">
                          <a:latin typeface="Cambria Math" panose="02040503050406030204" pitchFamily="18" charset="0"/>
                        </a:rPr>
                        <m:t>=</m:t>
                      </m:r>
                      <m:r>
                        <a:rPr lang="en-US" sz="2800" b="1" i="1" smtClean="0">
                          <a:latin typeface="Cambria Math" panose="02040503050406030204" pitchFamily="18" charset="0"/>
                        </a:rPr>
                        <m:t>𝑨</m:t>
                      </m:r>
                      <m:acc>
                        <m:accPr>
                          <m:chr m:val="⃑"/>
                          <m:ctrlPr>
                            <a:rPr lang="en-US" sz="2800" b="1" i="1" smtClean="0">
                              <a:latin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𝛽</m:t>
                          </m:r>
                        </m:e>
                      </m:acc>
                      <m:r>
                        <a:rPr lang="en-US" sz="2800" b="0" i="1" smtClean="0">
                          <a:latin typeface="Cambria Math" panose="02040503050406030204" pitchFamily="18" charset="0"/>
                          <a:ea typeface="Cambria Math" panose="02040503050406030204" pitchFamily="18" charset="0"/>
                        </a:rPr>
                        <m:t>+</m:t>
                      </m:r>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𝑒</m:t>
                          </m:r>
                        </m:e>
                      </m:acc>
                    </m:oMath>
                  </m:oMathPara>
                </a14:m>
                <a:endParaRPr lang="en-US" sz="3200" dirty="0"/>
              </a:p>
            </p:txBody>
          </p:sp>
        </mc:Choice>
        <mc:Fallback xmlns="">
          <p:sp>
            <p:nvSpPr>
              <p:cNvPr id="15" name="TextBox 14"/>
              <p:cNvSpPr txBox="1">
                <a:spLocks noRot="1" noChangeAspect="1" noMove="1" noResize="1" noEditPoints="1" noAdjustHandles="1" noChangeArrowheads="1" noChangeShapeType="1" noTextEdit="1"/>
              </p:cNvSpPr>
              <p:nvPr/>
            </p:nvSpPr>
            <p:spPr>
              <a:xfrm>
                <a:off x="7393923" y="1369224"/>
                <a:ext cx="2070770" cy="49475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7315200" y="4788472"/>
                <a:ext cx="3364639" cy="587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0" i="1">
                              <a:latin typeface="Cambria Math" panose="02040503050406030204" pitchFamily="18" charset="0"/>
                            </a:rPr>
                            <m:t>𝑇</m:t>
                          </m:r>
                        </m:sup>
                      </m:sSup>
                      <m:acc>
                        <m:accPr>
                          <m:chr m:val="⃑"/>
                          <m:ctrlPr>
                            <a:rPr lang="en-US" sz="2800" b="1" i="1" smtClean="0">
                              <a:latin typeface="Cambria Math" panose="02040503050406030204" pitchFamily="18" charset="0"/>
                            </a:rPr>
                          </m:ctrlPr>
                        </m:accPr>
                        <m:e>
                          <m:r>
                            <a:rPr lang="en-US" sz="2800" b="0" i="1" smtClean="0">
                              <a:latin typeface="Cambria Math" panose="02040503050406030204" pitchFamily="18" charset="0"/>
                            </a:rPr>
                            <m:t>𝑌</m:t>
                          </m:r>
                        </m:e>
                      </m:acc>
                      <m:r>
                        <a:rPr lang="en-US" sz="2800" b="0" i="0">
                          <a:latin typeface="Cambria Math" panose="02040503050406030204" pitchFamily="18" charset="0"/>
                        </a:rPr>
                        <m:t>=[</m:t>
                      </m:r>
                      <m:sSup>
                        <m:sSupPr>
                          <m:ctrlPr>
                            <a:rPr lang="en-US" sz="2800" b="0" i="1">
                              <a:latin typeface="Cambria Math" panose="02040503050406030204" pitchFamily="18" charset="0"/>
                            </a:rPr>
                          </m:ctrlPr>
                        </m:sSupPr>
                        <m:e>
                          <m:r>
                            <a:rPr lang="en-US" sz="2800" b="1" i="1" smtClean="0">
                              <a:latin typeface="Cambria Math" panose="02040503050406030204" pitchFamily="18" charset="0"/>
                            </a:rPr>
                            <m:t>𝑨</m:t>
                          </m:r>
                        </m:e>
                        <m:sup>
                          <m:r>
                            <a:rPr lang="en-US" sz="2800" b="0" i="1">
                              <a:latin typeface="Cambria Math" panose="02040503050406030204" pitchFamily="18" charset="0"/>
                            </a:rPr>
                            <m:t>𝑇</m:t>
                          </m:r>
                        </m:sup>
                      </m:sSup>
                      <m:r>
                        <a:rPr lang="en-US" sz="2800" b="1" i="1" smtClean="0">
                          <a:latin typeface="Cambria Math" panose="02040503050406030204" pitchFamily="18" charset="0"/>
                        </a:rPr>
                        <m:t>𝑨</m:t>
                      </m:r>
                      <m:r>
                        <a:rPr lang="en-US" sz="2800" b="0" i="0">
                          <a:latin typeface="Cambria Math" panose="02040503050406030204" pitchFamily="18" charset="0"/>
                        </a:rPr>
                        <m:t>+</m:t>
                      </m:r>
                      <m:r>
                        <a:rPr lang="en-US" sz="2800" b="0" i="1">
                          <a:latin typeface="Cambria Math" panose="02040503050406030204" pitchFamily="18" charset="0"/>
                        </a:rPr>
                        <m:t>𝜆</m:t>
                      </m:r>
                      <m:r>
                        <a:rPr lang="en-US" sz="2800" b="1" i="1">
                          <a:latin typeface="Cambria Math" panose="02040503050406030204" pitchFamily="18" charset="0"/>
                        </a:rPr>
                        <m:t>𝑰</m:t>
                      </m:r>
                      <m:r>
                        <a:rPr lang="en-US" sz="2800" b="0" i="0">
                          <a:latin typeface="Cambria Math" panose="02040503050406030204" pitchFamily="18" charset="0"/>
                        </a:rPr>
                        <m:t>] </m:t>
                      </m:r>
                      <m:acc>
                        <m:accPr>
                          <m:chr m:val="⃑"/>
                          <m:ctrlPr>
                            <a:rPr lang="en-US" sz="2800" b="0" i="1">
                              <a:latin typeface="Cambria Math" panose="02040503050406030204" pitchFamily="18" charset="0"/>
                            </a:rPr>
                          </m:ctrlPr>
                        </m:accPr>
                        <m:e>
                          <m:r>
                            <a:rPr lang="en-US" sz="2800" b="0" i="1">
                              <a:latin typeface="Cambria Math" panose="02040503050406030204" pitchFamily="18" charset="0"/>
                            </a:rPr>
                            <m:t>𝛽</m:t>
                          </m:r>
                        </m:e>
                      </m:acc>
                    </m:oMath>
                  </m:oMathPara>
                </a14:m>
                <a:endParaRPr lang="en-US" sz="2800" dirty="0"/>
              </a:p>
            </p:txBody>
          </p:sp>
        </mc:Choice>
        <mc:Fallback xmlns="">
          <p:sp>
            <p:nvSpPr>
              <p:cNvPr id="3" name="Rectangle 2"/>
              <p:cNvSpPr>
                <a:spLocks noRot="1" noChangeAspect="1" noMove="1" noResize="1" noEditPoints="1" noAdjustHandles="1" noChangeArrowheads="1" noChangeShapeType="1" noTextEdit="1"/>
              </p:cNvSpPr>
              <p:nvPr/>
            </p:nvSpPr>
            <p:spPr>
              <a:xfrm>
                <a:off x="7315200" y="4788472"/>
                <a:ext cx="3364639" cy="587597"/>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8081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7" grpId="0" animBg="1"/>
      <p:bldP spid="8" grpId="0"/>
      <p:bldP spid="10" grpId="0"/>
      <p:bldP spid="12" grpId="0"/>
      <p:bldP spid="13" grpId="0"/>
      <p:bldGraphic spid="14" grpId="0">
        <p:bldAsOne/>
      </p:bldGraphic>
      <p:bldP spid="15"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Linear Regression</a:t>
            </a:r>
            <a:endParaRPr lang="en-US" dirty="0"/>
          </a:p>
        </p:txBody>
      </p:sp>
      <p:graphicFrame>
        <p:nvGraphicFramePr>
          <p:cNvPr id="8" name="Chart 7"/>
          <p:cNvGraphicFramePr>
            <a:graphicFrameLocks/>
          </p:cNvGraphicFramePr>
          <p:nvPr>
            <p:extLst>
              <p:ext uri="{D42A27DB-BD31-4B8C-83A1-F6EECF244321}">
                <p14:modId xmlns:p14="http://schemas.microsoft.com/office/powerpoint/2010/main" val="1093425959"/>
              </p:ext>
            </p:extLst>
          </p:nvPr>
        </p:nvGraphicFramePr>
        <p:xfrm>
          <a:off x="5507915" y="1516828"/>
          <a:ext cx="6413800" cy="4464424"/>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9" name="TextBox 8"/>
              <p:cNvSpPr txBox="1"/>
              <p:nvPr/>
            </p:nvSpPr>
            <p:spPr>
              <a:xfrm>
                <a:off x="602429" y="3431689"/>
                <a:ext cx="4990651" cy="20576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3200" i="1">
                                  <a:latin typeface="Cambria Math" panose="02040503050406030204" pitchFamily="18" charset="0"/>
                                  <a:ea typeface="Cambria Math" panose="02040503050406030204" pitchFamily="18" charset="0"/>
                                </a:rPr>
                              </m:ctrlPr>
                            </m:mPr>
                            <m:mr>
                              <m:e>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𝑦</m:t>
                                    </m:r>
                                  </m:e>
                                  <m:sub>
                                    <m:r>
                                      <a:rPr lang="en-US" sz="3200" i="1">
                                        <a:latin typeface="Cambria Math" panose="02040503050406030204" pitchFamily="18" charset="0"/>
                                        <a:ea typeface="Cambria Math" panose="02040503050406030204" pitchFamily="18" charset="0"/>
                                      </a:rPr>
                                      <m:t>1</m:t>
                                    </m:r>
                                  </m:sub>
                                </m:sSub>
                              </m:e>
                            </m:mr>
                            <m:mr>
                              <m:e>
                                <m:r>
                                  <a:rPr lang="en-US" sz="3200" i="1" smtClean="0">
                                    <a:latin typeface="Cambria Math" panose="02040503050406030204" pitchFamily="18" charset="0"/>
                                    <a:ea typeface="Cambria Math" panose="02040503050406030204" pitchFamily="18" charset="0"/>
                                  </a:rPr>
                                  <m:t>⋮</m:t>
                                </m:r>
                              </m:e>
                            </m:mr>
                            <m:mr>
                              <m:e>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𝑦</m:t>
                                    </m:r>
                                  </m:e>
                                  <m:sub>
                                    <m:r>
                                      <a:rPr lang="en-US" sz="3200" b="0" i="1" smtClean="0">
                                        <a:latin typeface="Cambria Math" panose="02040503050406030204" pitchFamily="18" charset="0"/>
                                        <a:ea typeface="Cambria Math" panose="02040503050406030204" pitchFamily="18" charset="0"/>
                                      </a:rPr>
                                      <m:t>7</m:t>
                                    </m:r>
                                  </m:sub>
                                </m:sSub>
                              </m:e>
                            </m:mr>
                          </m:m>
                        </m:e>
                      </m:d>
                      <m:r>
                        <a:rPr lang="en-US" sz="3200" b="0" i="1" smtClean="0">
                          <a:latin typeface="Cambria Math" panose="02040503050406030204" pitchFamily="18" charset="0"/>
                          <a:ea typeface="Cambria Math" panose="02040503050406030204" pitchFamily="18" charset="0"/>
                        </a:rPr>
                        <m:t>=</m:t>
                      </m:r>
                      <m:d>
                        <m:dPr>
                          <m:begChr m:val="["/>
                          <m:endChr m:val="]"/>
                          <m:ctrlPr>
                            <a:rPr lang="en-US" sz="3200"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3200" b="0" i="1" smtClean="0">
                                  <a:latin typeface="Cambria Math" panose="02040503050406030204" pitchFamily="18" charset="0"/>
                                  <a:ea typeface="Cambria Math" panose="02040503050406030204" pitchFamily="18" charset="0"/>
                                </a:rPr>
                              </m:ctrlPr>
                            </m:mPr>
                            <m:mr>
                              <m:e>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𝑎</m:t>
                                    </m:r>
                                  </m:e>
                                  <m:sub>
                                    <m:r>
                                      <a:rPr lang="en-US" sz="3200" b="0" i="1" smtClean="0">
                                        <a:latin typeface="Cambria Math" panose="02040503050406030204" pitchFamily="18" charset="0"/>
                                        <a:ea typeface="Cambria Math" panose="02040503050406030204" pitchFamily="18" charset="0"/>
                                      </a:rPr>
                                      <m:t>1</m:t>
                                    </m:r>
                                  </m:sub>
                                </m:sSub>
                              </m:e>
                              <m:e>
                                <m:r>
                                  <a:rPr lang="en-US" sz="3200" b="0" i="1" smtClean="0">
                                    <a:latin typeface="Cambria Math" panose="02040503050406030204" pitchFamily="18" charset="0"/>
                                    <a:ea typeface="Cambria Math" panose="02040503050406030204" pitchFamily="18" charset="0"/>
                                  </a:rPr>
                                  <m:t>⋯</m:t>
                                </m:r>
                              </m:e>
                              <m:e>
                                <m:sSub>
                                  <m:sSubPr>
                                    <m:ctrlPr>
                                      <a:rPr lang="en-US" sz="3200" i="1">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𝑐</m:t>
                                    </m:r>
                                  </m:e>
                                  <m:sub>
                                    <m:r>
                                      <a:rPr lang="en-US" sz="3200" b="0" i="1" smtClean="0">
                                        <a:latin typeface="Cambria Math" panose="02040503050406030204" pitchFamily="18" charset="0"/>
                                        <a:ea typeface="Cambria Math" panose="02040503050406030204" pitchFamily="18" charset="0"/>
                                      </a:rPr>
                                      <m:t>1</m:t>
                                    </m:r>
                                  </m:sub>
                                </m:sSub>
                              </m:e>
                            </m:mr>
                            <m:mr>
                              <m:e>
                                <m:r>
                                  <a:rPr lang="en-US" sz="3200" b="0" i="1" smtClean="0">
                                    <a:latin typeface="Cambria Math" panose="02040503050406030204" pitchFamily="18" charset="0"/>
                                    <a:ea typeface="Cambria Math" panose="02040503050406030204" pitchFamily="18" charset="0"/>
                                  </a:rPr>
                                  <m:t>⋮</m:t>
                                </m:r>
                              </m:e>
                              <m:e>
                                <m:r>
                                  <a:rPr lang="en-US" sz="3200" b="0" i="1" smtClean="0">
                                    <a:latin typeface="Cambria Math" panose="02040503050406030204" pitchFamily="18" charset="0"/>
                                    <a:ea typeface="Cambria Math" panose="02040503050406030204" pitchFamily="18" charset="0"/>
                                  </a:rPr>
                                  <m:t>⋱</m:t>
                                </m:r>
                              </m:e>
                              <m:e>
                                <m:r>
                                  <a:rPr lang="en-US" sz="3200" b="0" i="1" smtClean="0">
                                    <a:latin typeface="Cambria Math" panose="02040503050406030204" pitchFamily="18" charset="0"/>
                                    <a:ea typeface="Cambria Math" panose="02040503050406030204" pitchFamily="18" charset="0"/>
                                  </a:rPr>
                                  <m:t>⋮</m:t>
                                </m:r>
                              </m:e>
                            </m:mr>
                            <m:mr>
                              <m:e>
                                <m:sSub>
                                  <m:sSubPr>
                                    <m:ctrlPr>
                                      <a:rPr lang="en-US" sz="3200" i="1">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𝑎</m:t>
                                    </m:r>
                                  </m:e>
                                  <m:sub>
                                    <m:r>
                                      <a:rPr lang="en-US" sz="3200" b="0" i="1" smtClean="0">
                                        <a:latin typeface="Cambria Math" panose="02040503050406030204" pitchFamily="18" charset="0"/>
                                        <a:ea typeface="Cambria Math" panose="02040503050406030204" pitchFamily="18" charset="0"/>
                                      </a:rPr>
                                      <m:t>7</m:t>
                                    </m:r>
                                  </m:sub>
                                </m:sSub>
                              </m:e>
                              <m:e>
                                <m:r>
                                  <a:rPr lang="en-US" sz="3200" b="0" i="1" smtClean="0">
                                    <a:latin typeface="Cambria Math" panose="02040503050406030204" pitchFamily="18" charset="0"/>
                                    <a:ea typeface="Cambria Math" panose="02040503050406030204" pitchFamily="18" charset="0"/>
                                  </a:rPr>
                                  <m:t>⋯</m:t>
                                </m:r>
                              </m:e>
                              <m:e>
                                <m:sSub>
                                  <m:sSubPr>
                                    <m:ctrlPr>
                                      <a:rPr lang="en-US" sz="3200" i="1">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𝑐</m:t>
                                    </m:r>
                                  </m:e>
                                  <m:sub>
                                    <m:r>
                                      <a:rPr lang="en-US" sz="3200" b="0" i="1" smtClean="0">
                                        <a:latin typeface="Cambria Math" panose="02040503050406030204" pitchFamily="18" charset="0"/>
                                        <a:ea typeface="Cambria Math" panose="02040503050406030204" pitchFamily="18" charset="0"/>
                                      </a:rPr>
                                      <m:t>7</m:t>
                                    </m:r>
                                  </m:sub>
                                </m:sSub>
                              </m:e>
                            </m:mr>
                          </m:m>
                        </m:e>
                      </m:d>
                      <m:r>
                        <a:rPr lang="en-US" sz="3200" b="0" i="1" smtClean="0">
                          <a:latin typeface="Cambria Math" panose="02040503050406030204" pitchFamily="18" charset="0"/>
                          <a:ea typeface="Cambria Math" panose="02040503050406030204" pitchFamily="18" charset="0"/>
                        </a:rPr>
                        <m:t>∗</m:t>
                      </m:r>
                      <m:d>
                        <m:dPr>
                          <m:begChr m:val="["/>
                          <m:endChr m:val="]"/>
                          <m:ctrlPr>
                            <a:rPr lang="en-US" sz="32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3200" i="1">
                                  <a:latin typeface="Cambria Math" panose="02040503050406030204" pitchFamily="18" charset="0"/>
                                  <a:ea typeface="Cambria Math" panose="02040503050406030204" pitchFamily="18" charset="0"/>
                                </a:rPr>
                              </m:ctrlPr>
                            </m:mPr>
                            <m:mr>
                              <m:e>
                                <m:sSub>
                                  <m:sSubPr>
                                    <m:ctrlPr>
                                      <a:rPr lang="en-US" sz="3200" i="1">
                                        <a:latin typeface="Cambria Math" panose="02040503050406030204" pitchFamily="18" charset="0"/>
                                        <a:ea typeface="Cambria Math" panose="02040503050406030204" pitchFamily="18" charset="0"/>
                                      </a:rPr>
                                    </m:ctrlPr>
                                  </m:sSubPr>
                                  <m:e>
                                    <m:r>
                                      <m:rPr>
                                        <m:brk m:alnAt="7"/>
                                      </m:rPr>
                                      <a:rPr lang="en-US" sz="3200" i="1">
                                        <a:latin typeface="Cambria Math" panose="02040503050406030204" pitchFamily="18" charset="0"/>
                                        <a:ea typeface="Cambria Math" panose="02040503050406030204" pitchFamily="18" charset="0"/>
                                      </a:rPr>
                                      <m:t>𝛽</m:t>
                                    </m:r>
                                  </m:e>
                                  <m:sub>
                                    <m:r>
                                      <a:rPr lang="en-US" sz="3200" i="1">
                                        <a:latin typeface="Cambria Math" panose="02040503050406030204" pitchFamily="18" charset="0"/>
                                        <a:ea typeface="Cambria Math" panose="02040503050406030204" pitchFamily="18" charset="0"/>
                                      </a:rPr>
                                      <m:t>1</m:t>
                                    </m:r>
                                  </m:sub>
                                </m:sSub>
                              </m:e>
                            </m:mr>
                            <m:mr>
                              <m:e>
                                <m:sSub>
                                  <m:sSubPr>
                                    <m:ctrlPr>
                                      <a:rPr lang="en-US" sz="3200" i="1">
                                        <a:latin typeface="Cambria Math" panose="02040503050406030204" pitchFamily="18" charset="0"/>
                                        <a:ea typeface="Cambria Math" panose="02040503050406030204" pitchFamily="18" charset="0"/>
                                      </a:rPr>
                                    </m:ctrlPr>
                                  </m:sSubPr>
                                  <m:e>
                                    <m:r>
                                      <m:rPr>
                                        <m:brk m:alnAt="7"/>
                                      </m:rPr>
                                      <a:rPr lang="en-US" sz="3200" i="1">
                                        <a:latin typeface="Cambria Math" panose="02040503050406030204" pitchFamily="18" charset="0"/>
                                        <a:ea typeface="Cambria Math" panose="02040503050406030204" pitchFamily="18" charset="0"/>
                                      </a:rPr>
                                      <m:t>𝛽</m:t>
                                    </m:r>
                                  </m:e>
                                  <m:sub>
                                    <m:r>
                                      <a:rPr lang="en-US" sz="3200" i="1">
                                        <a:latin typeface="Cambria Math" panose="02040503050406030204" pitchFamily="18" charset="0"/>
                                        <a:ea typeface="Cambria Math" panose="02040503050406030204" pitchFamily="18" charset="0"/>
                                      </a:rPr>
                                      <m:t>2</m:t>
                                    </m:r>
                                  </m:sub>
                                </m:sSub>
                              </m:e>
                            </m:mr>
                            <m:mr>
                              <m:e>
                                <m:sSub>
                                  <m:sSubPr>
                                    <m:ctrlPr>
                                      <a:rPr lang="en-US" sz="3200" i="1">
                                        <a:latin typeface="Cambria Math" panose="02040503050406030204" pitchFamily="18" charset="0"/>
                                        <a:ea typeface="Cambria Math" panose="02040503050406030204" pitchFamily="18" charset="0"/>
                                      </a:rPr>
                                    </m:ctrlPr>
                                  </m:sSubPr>
                                  <m:e>
                                    <m:r>
                                      <m:rPr>
                                        <m:brk m:alnAt="7"/>
                                      </m:rPr>
                                      <a:rPr lang="en-US" sz="3200" i="1">
                                        <a:latin typeface="Cambria Math" panose="02040503050406030204" pitchFamily="18" charset="0"/>
                                        <a:ea typeface="Cambria Math" panose="02040503050406030204" pitchFamily="18" charset="0"/>
                                      </a:rPr>
                                      <m:t>𝛽</m:t>
                                    </m:r>
                                  </m:e>
                                  <m:sub>
                                    <m:r>
                                      <a:rPr lang="en-US" sz="3200" i="1">
                                        <a:latin typeface="Cambria Math" panose="02040503050406030204" pitchFamily="18" charset="0"/>
                                        <a:ea typeface="Cambria Math" panose="02040503050406030204" pitchFamily="18" charset="0"/>
                                      </a:rPr>
                                      <m:t>3</m:t>
                                    </m:r>
                                  </m:sub>
                                </m:sSub>
                              </m:e>
                            </m:mr>
                          </m:m>
                        </m:e>
                      </m:d>
                    </m:oMath>
                  </m:oMathPara>
                </a14:m>
                <a:endParaRPr lang="en-US" sz="3200" b="0" dirty="0" smtClean="0">
                  <a:latin typeface="Times New Roman" panose="02020603050405020304" pitchFamily="18" charset="0"/>
                  <a:ea typeface="Cambria Math" panose="02040503050406030204" pitchFamily="18" charset="0"/>
                </a:endParaRPr>
              </a:p>
              <a:p>
                <a:endParaRPr lang="en-US" sz="3200" dirty="0"/>
              </a:p>
            </p:txBody>
          </p:sp>
        </mc:Choice>
        <mc:Fallback xmlns="">
          <p:sp>
            <p:nvSpPr>
              <p:cNvPr id="9" name="TextBox 8"/>
              <p:cNvSpPr txBox="1">
                <a:spLocks noRot="1" noChangeAspect="1" noMove="1" noResize="1" noEditPoints="1" noAdjustHandles="1" noChangeArrowheads="1" noChangeShapeType="1" noTextEdit="1"/>
              </p:cNvSpPr>
              <p:nvPr/>
            </p:nvSpPr>
            <p:spPr>
              <a:xfrm>
                <a:off x="602429" y="3431689"/>
                <a:ext cx="4990651" cy="205761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602429" y="1690688"/>
                <a:ext cx="4905486" cy="1529521"/>
              </a:xfrm>
              <a:prstGeom prst="rect">
                <a:avLst/>
              </a:prstGeom>
              <a:noFill/>
            </p:spPr>
            <p:txBody>
              <a:bodyPr wrap="square" rtlCol="0">
                <a:spAutoFit/>
              </a:bodyPr>
              <a:lstStyle/>
              <a:p>
                <a:r>
                  <a:rPr lang="en-US" sz="2800" dirty="0" smtClean="0">
                    <a:ea typeface="Cambria Math" panose="02040503050406030204" pitchFamily="18" charset="0"/>
                    <a:cs typeface="Times New Roman" panose="02020603050405020304" pitchFamily="18" charset="0"/>
                  </a:rPr>
                  <a:t>Now use the computed </a:t>
                </a:r>
                <a14:m>
                  <m:oMath xmlns:m="http://schemas.openxmlformats.org/officeDocument/2006/math">
                    <m:acc>
                      <m:accPr>
                        <m:chr m:val="⃑"/>
                        <m:ctrlPr>
                          <a:rPr lang="en-US" sz="2800"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en-US" sz="2800" i="1" smtClean="0">
                            <a:latin typeface="Cambria Math" panose="02040503050406030204" pitchFamily="18" charset="0"/>
                            <a:ea typeface="Cambria Math" panose="02040503050406030204" pitchFamily="18" charset="0"/>
                            <a:cs typeface="Times New Roman" panose="02020603050405020304" pitchFamily="18" charset="0"/>
                          </a:rPr>
                          <m:t>𝛽</m:t>
                        </m:r>
                      </m:e>
                    </m:acc>
                  </m:oMath>
                </a14:m>
                <a:r>
                  <a:rPr lang="en-US" sz="2800" dirty="0" smtClean="0">
                    <a:ea typeface="Cambria Math" panose="02040503050406030204" pitchFamily="18" charset="0"/>
                    <a:cs typeface="Times New Roman" panose="02020603050405020304" pitchFamily="18" charset="0"/>
                  </a:rPr>
                  <a:t> vector </a:t>
                </a:r>
                <a:r>
                  <a:rPr lang="en-US" sz="2800" dirty="0">
                    <a:ea typeface="Cambria Math" panose="02040503050406030204" pitchFamily="18" charset="0"/>
                    <a:cs typeface="Times New Roman" panose="02020603050405020304" pitchFamily="18" charset="0"/>
                  </a:rPr>
                  <a:t>to solve for </a:t>
                </a:r>
                <a14:m>
                  <m:oMath xmlns:m="http://schemas.openxmlformats.org/officeDocument/2006/math">
                    <m:acc>
                      <m:accPr>
                        <m:chr m:val="⃑"/>
                        <m:ctrlPr>
                          <a:rPr lang="en-US" sz="2800"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en-US" sz="2800" b="0" i="1" smtClean="0">
                            <a:latin typeface="Cambria Math" panose="02040503050406030204" pitchFamily="18" charset="0"/>
                            <a:ea typeface="Cambria Math" panose="02040503050406030204" pitchFamily="18" charset="0"/>
                            <a:cs typeface="Times New Roman" panose="02020603050405020304" pitchFamily="18" charset="0"/>
                          </a:rPr>
                          <m:t>𝑌</m:t>
                        </m:r>
                      </m:e>
                    </m:acc>
                  </m:oMath>
                </a14:m>
                <a:r>
                  <a:rPr lang="en-US" sz="2800" dirty="0" smtClean="0">
                    <a:latin typeface="Times New Roman" panose="02020603050405020304" pitchFamily="18" charset="0"/>
                    <a:cs typeface="Times New Roman" panose="02020603050405020304" pitchFamily="18" charset="0"/>
                  </a:rPr>
                  <a:t> </a:t>
                </a:r>
                <a:r>
                  <a:rPr lang="en-US" sz="2800" dirty="0">
                    <a:cs typeface="Times New Roman" panose="02020603050405020304" pitchFamily="18" charset="0"/>
                  </a:rPr>
                  <a:t>at additional time steps.</a:t>
                </a:r>
              </a:p>
            </p:txBody>
          </p:sp>
        </mc:Choice>
        <mc:Fallback xmlns="">
          <p:sp>
            <p:nvSpPr>
              <p:cNvPr id="3" name="TextBox 2"/>
              <p:cNvSpPr txBox="1">
                <a:spLocks noRot="1" noChangeAspect="1" noMove="1" noResize="1" noEditPoints="1" noAdjustHandles="1" noChangeArrowheads="1" noChangeShapeType="1" noTextEdit="1"/>
              </p:cNvSpPr>
              <p:nvPr/>
            </p:nvSpPr>
            <p:spPr>
              <a:xfrm>
                <a:off x="602429" y="1690688"/>
                <a:ext cx="4905486" cy="1529521"/>
              </a:xfrm>
              <a:prstGeom prst="rect">
                <a:avLst/>
              </a:prstGeom>
              <a:blipFill>
                <a:blip r:embed="rId5"/>
                <a:stretch>
                  <a:fillRect l="-2609" r="-2981" b="-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02429" y="5188755"/>
                <a:ext cx="5238973" cy="1046377"/>
              </a:xfrm>
              <a:prstGeom prst="rect">
                <a:avLst/>
              </a:prstGeom>
            </p:spPr>
            <p:txBody>
              <a:bodyPr wrap="square">
                <a:spAutoFit/>
              </a:bodyPr>
              <a:lstStyle/>
              <a:p>
                <a:r>
                  <a:rPr lang="en-US" sz="2800" dirty="0" smtClean="0">
                    <a:ea typeface="Cambria Math" panose="02040503050406030204" pitchFamily="18" charset="0"/>
                    <a:cs typeface="Times New Roman" panose="02020603050405020304" pitchFamily="18" charset="0"/>
                  </a:rPr>
                  <a:t>Transform the </a:t>
                </a:r>
                <a14:m>
                  <m:oMath xmlns:m="http://schemas.openxmlformats.org/officeDocument/2006/math">
                    <m:acc>
                      <m:accPr>
                        <m:chr m:val="⃑"/>
                        <m:ctrlPr>
                          <a:rPr lang="en-US" sz="2800"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en-US" sz="2800" b="0" i="1" smtClean="0">
                            <a:latin typeface="Cambria Math" panose="02040503050406030204" pitchFamily="18" charset="0"/>
                            <a:ea typeface="Cambria Math" panose="02040503050406030204" pitchFamily="18" charset="0"/>
                            <a:cs typeface="Times New Roman" panose="02020603050405020304" pitchFamily="18" charset="0"/>
                          </a:rPr>
                          <m:t>𝑌</m:t>
                        </m:r>
                      </m:e>
                    </m:acc>
                  </m:oMath>
                </a14:m>
                <a:r>
                  <a:rPr lang="en-US" sz="2800" dirty="0" smtClean="0">
                    <a:ea typeface="Cambria Math" panose="02040503050406030204" pitchFamily="18" charset="0"/>
                    <a:cs typeface="Times New Roman" panose="02020603050405020304" pitchFamily="18" charset="0"/>
                  </a:rPr>
                  <a:t> vector back from its normalized state. </a:t>
                </a:r>
                <a:endParaRPr lang="en-US" sz="2800" dirty="0">
                  <a:cs typeface="Times New Roman" panose="020206030504050203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602429" y="5188755"/>
                <a:ext cx="5238973" cy="1046377"/>
              </a:xfrm>
              <a:prstGeom prst="rect">
                <a:avLst/>
              </a:prstGeom>
              <a:blipFill>
                <a:blip r:embed="rId6"/>
                <a:stretch>
                  <a:fillRect l="-2445" b="-11628"/>
                </a:stretch>
              </a:blipFill>
            </p:spPr>
            <p:txBody>
              <a:bodyPr/>
              <a:lstStyle/>
              <a:p>
                <a:r>
                  <a:rPr lang="en-US">
                    <a:noFill/>
                  </a:rPr>
                  <a:t> </a:t>
                </a:r>
              </a:p>
            </p:txBody>
          </p:sp>
        </mc:Fallback>
      </mc:AlternateContent>
    </p:spTree>
    <p:extLst>
      <p:ext uri="{BB962C8B-B14F-4D97-AF65-F5344CB8AC3E}">
        <p14:creationId xmlns:p14="http://schemas.microsoft.com/office/powerpoint/2010/main" val="295072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Results of Multiple Linear Regression</a:t>
            </a:r>
            <a:endParaRPr lang="en-US" dirty="0"/>
          </a:p>
        </p:txBody>
      </p:sp>
      <p:pic>
        <p:nvPicPr>
          <p:cNvPr id="4" name="Picture 3"/>
          <p:cNvPicPr>
            <a:picLocks noChangeAspect="1"/>
          </p:cNvPicPr>
          <p:nvPr/>
        </p:nvPicPr>
        <p:blipFill>
          <a:blip r:embed="rId3"/>
          <a:stretch>
            <a:fillRect/>
          </a:stretch>
        </p:blipFill>
        <p:spPr>
          <a:xfrm>
            <a:off x="8625579" y="1319857"/>
            <a:ext cx="3487862" cy="2466011"/>
          </a:xfrm>
          <a:prstGeom prst="rect">
            <a:avLst/>
          </a:prstGeom>
        </p:spPr>
      </p:pic>
      <p:pic>
        <p:nvPicPr>
          <p:cNvPr id="3" name="Picture 2"/>
          <p:cNvPicPr>
            <a:picLocks noChangeAspect="1"/>
          </p:cNvPicPr>
          <p:nvPr/>
        </p:nvPicPr>
        <p:blipFill>
          <a:blip r:embed="rId4"/>
          <a:stretch>
            <a:fillRect/>
          </a:stretch>
        </p:blipFill>
        <p:spPr>
          <a:xfrm>
            <a:off x="5310181" y="1319857"/>
            <a:ext cx="3245159" cy="2468393"/>
          </a:xfrm>
          <a:prstGeom prst="rect">
            <a:avLst/>
          </a:prstGeom>
        </p:spPr>
      </p:pic>
      <p:pic>
        <p:nvPicPr>
          <p:cNvPr id="5" name="Picture 4"/>
          <p:cNvPicPr>
            <a:picLocks noChangeAspect="1"/>
          </p:cNvPicPr>
          <p:nvPr/>
        </p:nvPicPr>
        <p:blipFill>
          <a:blip r:embed="rId5"/>
          <a:stretch>
            <a:fillRect/>
          </a:stretch>
        </p:blipFill>
        <p:spPr>
          <a:xfrm>
            <a:off x="5239946" y="3785869"/>
            <a:ext cx="3385631" cy="2633786"/>
          </a:xfrm>
          <a:prstGeom prst="rect">
            <a:avLst/>
          </a:prstGeom>
        </p:spPr>
      </p:pic>
      <p:pic>
        <p:nvPicPr>
          <p:cNvPr id="7" name="Picture 6"/>
          <p:cNvPicPr>
            <a:picLocks noChangeAspect="1"/>
          </p:cNvPicPr>
          <p:nvPr/>
        </p:nvPicPr>
        <p:blipFill>
          <a:blip r:embed="rId6"/>
          <a:stretch>
            <a:fillRect/>
          </a:stretch>
        </p:blipFill>
        <p:spPr>
          <a:xfrm>
            <a:off x="8555340" y="3800800"/>
            <a:ext cx="3411720" cy="2618855"/>
          </a:xfrm>
          <a:prstGeom prst="rect">
            <a:avLst/>
          </a:prstGeom>
        </p:spPr>
      </p:pic>
      <p:sp>
        <p:nvSpPr>
          <p:cNvPr id="9" name="TextBox 8"/>
          <p:cNvSpPr txBox="1"/>
          <p:nvPr/>
        </p:nvSpPr>
        <p:spPr>
          <a:xfrm>
            <a:off x="232530" y="2076376"/>
            <a:ext cx="5077650" cy="3785652"/>
          </a:xfrm>
          <a:prstGeom prst="rect">
            <a:avLst/>
          </a:prstGeom>
          <a:noFill/>
        </p:spPr>
        <p:txBody>
          <a:bodyPr wrap="square" rtlCol="0">
            <a:spAutoFit/>
          </a:bodyPr>
          <a:lstStyle/>
          <a:p>
            <a:pPr marL="457200" indent="-457200">
              <a:buFont typeface="Arial" panose="020B0604020202020204" pitchFamily="34" charset="0"/>
              <a:buChar char="•"/>
            </a:pPr>
            <a:r>
              <a:rPr lang="en-US" sz="2400" dirty="0" smtClean="0"/>
              <a:t>Tested 407 wells in Ogallala aquifer</a:t>
            </a:r>
          </a:p>
          <a:p>
            <a:pPr marL="457200" indent="-457200">
              <a:buFont typeface="Arial" panose="020B0604020202020204" pitchFamily="34" charset="0"/>
              <a:buChar char="•"/>
            </a:pPr>
            <a:r>
              <a:rPr lang="en-US" sz="2400" dirty="0" smtClean="0"/>
              <a:t>Mean Absolute Error: 6 </a:t>
            </a:r>
            <a:r>
              <a:rPr lang="en-US" sz="2400" dirty="0" err="1" smtClean="0"/>
              <a:t>ft</a:t>
            </a:r>
            <a:endParaRPr lang="en-US" sz="2400" dirty="0" smtClean="0"/>
          </a:p>
          <a:p>
            <a:pPr marL="457200" indent="-457200">
              <a:buFont typeface="Arial" panose="020B0604020202020204" pitchFamily="34" charset="0"/>
              <a:buChar char="•"/>
            </a:pPr>
            <a:r>
              <a:rPr lang="en-US" sz="2400" dirty="0" smtClean="0"/>
              <a:t>Median Absolute Error: 3 </a:t>
            </a:r>
            <a:r>
              <a:rPr lang="en-US" sz="2400" dirty="0" err="1" smtClean="0"/>
              <a:t>ft</a:t>
            </a:r>
            <a:endParaRPr lang="en-US" sz="2400" dirty="0" smtClean="0"/>
          </a:p>
          <a:p>
            <a:pPr marL="457200" indent="-457200">
              <a:buFont typeface="Arial" panose="020B0604020202020204" pitchFamily="34" charset="0"/>
              <a:buChar char="•"/>
            </a:pPr>
            <a:endParaRPr lang="en-US" sz="2400" dirty="0" smtClean="0"/>
          </a:p>
          <a:p>
            <a:pPr marL="457200" indent="-457200">
              <a:buFont typeface="Arial" panose="020B0604020202020204" pitchFamily="34" charset="0"/>
              <a:buChar char="•"/>
            </a:pPr>
            <a:r>
              <a:rPr lang="en-US" sz="2400" dirty="0" smtClean="0"/>
              <a:t>Tested 10 wells in Cedar Valley</a:t>
            </a:r>
          </a:p>
          <a:p>
            <a:pPr marL="457200" indent="-457200">
              <a:buFont typeface="Arial" panose="020B0604020202020204" pitchFamily="34" charset="0"/>
              <a:buChar char="•"/>
            </a:pPr>
            <a:r>
              <a:rPr lang="en-US" sz="2400" dirty="0" smtClean="0"/>
              <a:t>Mean Absolute Error: 3 </a:t>
            </a:r>
            <a:r>
              <a:rPr lang="en-US" sz="2400" dirty="0" err="1" smtClean="0"/>
              <a:t>ft</a:t>
            </a:r>
            <a:endParaRPr lang="en-US" sz="2400" dirty="0" smtClean="0"/>
          </a:p>
          <a:p>
            <a:pPr marL="457200" indent="-457200">
              <a:buFont typeface="Arial" panose="020B0604020202020204" pitchFamily="34" charset="0"/>
              <a:buChar char="•"/>
            </a:pPr>
            <a:r>
              <a:rPr lang="en-US" sz="2400" dirty="0" smtClean="0"/>
              <a:t>Median Absolute Error: 2 </a:t>
            </a:r>
            <a:r>
              <a:rPr lang="en-US" sz="2400" dirty="0" err="1" smtClean="0"/>
              <a:t>ft</a:t>
            </a:r>
            <a:endParaRPr lang="en-US" sz="2400" dirty="0" smtClean="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smtClean="0"/>
              <a:t>Outperformed Kriging spatial interpolation</a:t>
            </a:r>
            <a:endParaRPr lang="en-US" sz="2400" dirty="0"/>
          </a:p>
        </p:txBody>
      </p:sp>
    </p:spTree>
    <p:extLst>
      <p:ext uri="{BB962C8B-B14F-4D97-AF65-F5344CB8AC3E}">
        <p14:creationId xmlns:p14="http://schemas.microsoft.com/office/powerpoint/2010/main" val="4653370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MLR Results with Kriging</a:t>
            </a:r>
            <a:endParaRPr lang="en-US" dirty="0"/>
          </a:p>
        </p:txBody>
      </p:sp>
      <p:sp>
        <p:nvSpPr>
          <p:cNvPr id="4" name="Text Placeholder 3"/>
          <p:cNvSpPr>
            <a:spLocks noGrp="1"/>
          </p:cNvSpPr>
          <p:nvPr>
            <p:ph type="body" idx="1"/>
          </p:nvPr>
        </p:nvSpPr>
        <p:spPr/>
        <p:txBody>
          <a:bodyPr/>
          <a:lstStyle/>
          <a:p>
            <a:r>
              <a:rPr lang="en-US" dirty="0" smtClean="0"/>
              <a:t>MLR Interpolation</a:t>
            </a:r>
            <a:endParaRPr lang="en-US" dirty="0"/>
          </a:p>
        </p:txBody>
      </p:sp>
      <p:sp>
        <p:nvSpPr>
          <p:cNvPr id="5" name="Content Placeholder 4"/>
          <p:cNvSpPr>
            <a:spLocks noGrp="1"/>
          </p:cNvSpPr>
          <p:nvPr>
            <p:ph sz="half" idx="2"/>
          </p:nvPr>
        </p:nvSpPr>
        <p:spPr/>
        <p:txBody>
          <a:bodyPr/>
          <a:lstStyle/>
          <a:p>
            <a:r>
              <a:rPr lang="en-US" dirty="0" smtClean="0"/>
              <a:t>December 2014 WSEL estimated at each well using data from 1985-1995 as training data</a:t>
            </a:r>
          </a:p>
          <a:p>
            <a:endParaRPr lang="en-US" dirty="0"/>
          </a:p>
          <a:p>
            <a:r>
              <a:rPr lang="en-US" dirty="0" smtClean="0"/>
              <a:t>Mean Absolute Error:</a:t>
            </a:r>
          </a:p>
          <a:p>
            <a:pPr lvl="1"/>
            <a:r>
              <a:rPr lang="en-US" dirty="0" smtClean="0"/>
              <a:t>3.5 </a:t>
            </a:r>
            <a:r>
              <a:rPr lang="en-US" dirty="0" err="1" smtClean="0"/>
              <a:t>ft</a:t>
            </a:r>
            <a:endParaRPr lang="en-US" dirty="0"/>
          </a:p>
        </p:txBody>
      </p:sp>
      <p:sp>
        <p:nvSpPr>
          <p:cNvPr id="6" name="Text Placeholder 5"/>
          <p:cNvSpPr>
            <a:spLocks noGrp="1"/>
          </p:cNvSpPr>
          <p:nvPr>
            <p:ph type="body" sz="quarter" idx="3"/>
          </p:nvPr>
        </p:nvSpPr>
        <p:spPr/>
        <p:txBody>
          <a:bodyPr/>
          <a:lstStyle/>
          <a:p>
            <a:r>
              <a:rPr lang="en-US" dirty="0" smtClean="0"/>
              <a:t>Kriging Interpolation</a:t>
            </a:r>
            <a:endParaRPr lang="en-US" dirty="0"/>
          </a:p>
        </p:txBody>
      </p:sp>
      <p:sp>
        <p:nvSpPr>
          <p:cNvPr id="7" name="Content Placeholder 6"/>
          <p:cNvSpPr>
            <a:spLocks noGrp="1"/>
          </p:cNvSpPr>
          <p:nvPr>
            <p:ph sz="quarter" idx="4"/>
          </p:nvPr>
        </p:nvSpPr>
        <p:spPr/>
        <p:txBody>
          <a:bodyPr/>
          <a:lstStyle/>
          <a:p>
            <a:r>
              <a:rPr lang="en-US" dirty="0" smtClean="0"/>
              <a:t>December 2014 WSEL estimated using jackknife approach of Kriging spatial interpolation</a:t>
            </a:r>
          </a:p>
          <a:p>
            <a:endParaRPr lang="en-US" dirty="0"/>
          </a:p>
          <a:p>
            <a:r>
              <a:rPr lang="en-US" dirty="0" smtClean="0"/>
              <a:t>Mean Absolute Error:</a:t>
            </a:r>
          </a:p>
          <a:p>
            <a:pPr lvl="1"/>
            <a:r>
              <a:rPr lang="en-US" dirty="0" smtClean="0"/>
              <a:t>19.1 </a:t>
            </a:r>
            <a:r>
              <a:rPr lang="en-US" dirty="0" err="1" smtClean="0"/>
              <a:t>ft</a:t>
            </a:r>
            <a:endParaRPr lang="en-US" dirty="0"/>
          </a:p>
        </p:txBody>
      </p:sp>
    </p:spTree>
    <p:extLst>
      <p:ext uri="{BB962C8B-B14F-4D97-AF65-F5344CB8AC3E}">
        <p14:creationId xmlns:p14="http://schemas.microsoft.com/office/powerpoint/2010/main" val="4889778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Extrapolation based on Earth Observations</a:t>
            </a:r>
            <a:endParaRPr lang="en-US" dirty="0"/>
          </a:p>
        </p:txBody>
      </p:sp>
      <p:sp>
        <p:nvSpPr>
          <p:cNvPr id="3" name="Content Placeholder 2"/>
          <p:cNvSpPr>
            <a:spLocks noGrp="1"/>
          </p:cNvSpPr>
          <p:nvPr>
            <p:ph idx="1"/>
          </p:nvPr>
        </p:nvSpPr>
        <p:spPr/>
        <p:txBody>
          <a:bodyPr/>
          <a:lstStyle/>
          <a:p>
            <a:r>
              <a:rPr lang="en-US" dirty="0" smtClean="0"/>
              <a:t>Groundwater levels are correlated with soil moisture models, drought indicators, and other Earth observations.</a:t>
            </a:r>
          </a:p>
          <a:p>
            <a:endParaRPr lang="en-US" dirty="0" smtClean="0"/>
          </a:p>
          <a:p>
            <a:pPr lvl="1"/>
            <a:r>
              <a:rPr lang="en-US" dirty="0" smtClean="0"/>
              <a:t>Palmer Drought Severity Index </a:t>
            </a:r>
            <a:r>
              <a:rPr lang="en-US" dirty="0"/>
              <a:t>(PDSI) </a:t>
            </a:r>
            <a:endParaRPr lang="en-US" dirty="0" smtClean="0"/>
          </a:p>
          <a:p>
            <a:pPr lvl="1"/>
            <a:endParaRPr lang="en-US" dirty="0"/>
          </a:p>
          <a:p>
            <a:pPr lvl="1"/>
            <a:r>
              <a:rPr lang="en-US" dirty="0" smtClean="0"/>
              <a:t>Global Land Data Assimilation (GLDAS) Root Zone Soil Moisture</a:t>
            </a:r>
          </a:p>
          <a:p>
            <a:pPr lvl="1"/>
            <a:endParaRPr lang="en-US" dirty="0"/>
          </a:p>
          <a:p>
            <a:pPr lvl="1"/>
            <a:r>
              <a:rPr lang="en-US" dirty="0" smtClean="0"/>
              <a:t>Climate Prediction Center (CPC) Soil Moisture</a:t>
            </a:r>
          </a:p>
          <a:p>
            <a:pPr lvl="1"/>
            <a:endParaRPr lang="en-US" dirty="0"/>
          </a:p>
          <a:p>
            <a:pPr lvl="1"/>
            <a:r>
              <a:rPr lang="en-US" dirty="0" smtClean="0"/>
              <a:t>Gravity Recovery and Climate Experiment (GRACE) Total Water Storage</a:t>
            </a:r>
            <a:endParaRPr lang="en-US" dirty="0"/>
          </a:p>
        </p:txBody>
      </p:sp>
    </p:spTree>
    <p:extLst>
      <p:ext uri="{BB962C8B-B14F-4D97-AF65-F5344CB8AC3E}">
        <p14:creationId xmlns:p14="http://schemas.microsoft.com/office/powerpoint/2010/main" val="38416990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Groundwater compared to Soil Moisture</a:t>
            </a:r>
            <a:endParaRPr lang="en-US" dirty="0"/>
          </a:p>
        </p:txBody>
      </p:sp>
      <p:pic>
        <p:nvPicPr>
          <p:cNvPr id="5" name="Picture 4"/>
          <p:cNvPicPr/>
          <p:nvPr/>
        </p:nvPicPr>
        <p:blipFill>
          <a:blip r:embed="rId3"/>
          <a:stretch>
            <a:fillRect/>
          </a:stretch>
        </p:blipFill>
        <p:spPr>
          <a:xfrm>
            <a:off x="2130458" y="4685122"/>
            <a:ext cx="7343480" cy="1712834"/>
          </a:xfrm>
          <a:prstGeom prst="rect">
            <a:avLst/>
          </a:prstGeom>
        </p:spPr>
      </p:pic>
      <p:pic>
        <p:nvPicPr>
          <p:cNvPr id="7" name="Picture 6"/>
          <p:cNvPicPr>
            <a:picLocks noChangeAspect="1"/>
          </p:cNvPicPr>
          <p:nvPr/>
        </p:nvPicPr>
        <p:blipFill>
          <a:blip r:embed="rId4"/>
          <a:stretch>
            <a:fillRect/>
          </a:stretch>
        </p:blipFill>
        <p:spPr>
          <a:xfrm>
            <a:off x="1013085" y="1645690"/>
            <a:ext cx="9573216" cy="2647950"/>
          </a:xfrm>
          <a:prstGeom prst="rect">
            <a:avLst/>
          </a:prstGeom>
        </p:spPr>
      </p:pic>
      <p:sp>
        <p:nvSpPr>
          <p:cNvPr id="8" name="TextBox 7"/>
          <p:cNvSpPr txBox="1"/>
          <p:nvPr/>
        </p:nvSpPr>
        <p:spPr>
          <a:xfrm>
            <a:off x="3087775" y="4531234"/>
            <a:ext cx="4565994" cy="307777"/>
          </a:xfrm>
          <a:prstGeom prst="rect">
            <a:avLst/>
          </a:prstGeom>
          <a:noFill/>
        </p:spPr>
        <p:txBody>
          <a:bodyPr wrap="none" rtlCol="0">
            <a:spAutoFit/>
          </a:bodyPr>
          <a:lstStyle/>
          <a:p>
            <a:pPr algn="ctr"/>
            <a:r>
              <a:rPr lang="en-US" sz="1400" dirty="0" smtClean="0"/>
              <a:t>GLDAS Soil Moisture Liquid Water Equivalent Thickness (cm)</a:t>
            </a:r>
            <a:endParaRPr lang="en-US" sz="1400" dirty="0"/>
          </a:p>
        </p:txBody>
      </p:sp>
    </p:spTree>
    <p:extLst>
      <p:ext uri="{BB962C8B-B14F-4D97-AF65-F5344CB8AC3E}">
        <p14:creationId xmlns:p14="http://schemas.microsoft.com/office/powerpoint/2010/main" val="15700074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Inputs for Machine Learning Estimation</a:t>
            </a:r>
            <a:endParaRPr lang="en-US" dirty="0"/>
          </a:p>
        </p:txBody>
      </p:sp>
      <p:sp>
        <p:nvSpPr>
          <p:cNvPr id="3" name="Content Placeholder 2"/>
          <p:cNvSpPr>
            <a:spLocks noGrp="1"/>
          </p:cNvSpPr>
          <p:nvPr>
            <p:ph idx="1"/>
          </p:nvPr>
        </p:nvSpPr>
        <p:spPr/>
        <p:txBody>
          <a:bodyPr/>
          <a:lstStyle/>
          <a:p>
            <a:r>
              <a:rPr lang="en-US" dirty="0" smtClean="0"/>
              <a:t>Monthly values, and 1, 3, 5, and 10- year rolling averages of PDSI and Soil Moisture are used as inputs for machine learning.</a:t>
            </a:r>
          </a:p>
          <a:p>
            <a:endParaRPr lang="en-US" dirty="0"/>
          </a:p>
          <a:p>
            <a:r>
              <a:rPr lang="en-US" dirty="0" smtClean="0"/>
              <a:t>These rolling averages improve the accuracy of the estimation by capturing the effects of long- and short-term climatic events which contribute to changes in groundwater levels.</a:t>
            </a:r>
          </a:p>
          <a:p>
            <a:endParaRPr lang="en-US" dirty="0" smtClean="0"/>
          </a:p>
          <a:p>
            <a:r>
              <a:rPr lang="en-US" dirty="0" smtClean="0"/>
              <a:t>All data is normalized to a range between 0 and 1</a:t>
            </a:r>
            <a:endParaRPr lang="en-US" dirty="0"/>
          </a:p>
        </p:txBody>
      </p:sp>
    </p:spTree>
    <p:extLst>
      <p:ext uri="{BB962C8B-B14F-4D97-AF65-F5344CB8AC3E}">
        <p14:creationId xmlns:p14="http://schemas.microsoft.com/office/powerpoint/2010/main" val="31893557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nasa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1971" y="4457305"/>
            <a:ext cx="5025255" cy="25126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r>
              <a:rPr lang="en-US" dirty="0" smtClean="0"/>
              <a:t>Dr. Rollin Hotchkiss</a:t>
            </a:r>
          </a:p>
          <a:p>
            <a:r>
              <a:rPr lang="en-US" dirty="0" smtClean="0"/>
              <a:t>Dr. Wood Miller</a:t>
            </a:r>
          </a:p>
          <a:p>
            <a:r>
              <a:rPr lang="en-US" dirty="0" smtClean="0"/>
              <a:t>Dr. Norm Jones</a:t>
            </a:r>
          </a:p>
          <a:p>
            <a:r>
              <a:rPr lang="en-US" dirty="0" smtClean="0"/>
              <a:t>Dr. Dan Ames</a:t>
            </a:r>
          </a:p>
          <a:p>
            <a:r>
              <a:rPr lang="en-US" dirty="0" smtClean="0"/>
              <a:t>Dr. Gus Williams</a:t>
            </a:r>
          </a:p>
          <a:p>
            <a:r>
              <a:rPr lang="en-US" dirty="0" smtClean="0"/>
              <a:t>NASA</a:t>
            </a:r>
          </a:p>
          <a:p>
            <a:r>
              <a:rPr lang="en-US" dirty="0" smtClean="0"/>
              <a:t>The Evans Family</a:t>
            </a:r>
            <a:endParaRPr lang="en-US" dirty="0"/>
          </a:p>
        </p:txBody>
      </p:sp>
      <p:pic>
        <p:nvPicPr>
          <p:cNvPr id="4" name="Picture 2" descr="https://lh4.googleusercontent.com/Da8Jxn_773nL_i6QCgAquPpI__bBBobbZtiTah4X-guAvz55RgYL846nvGuOecok1OHYpMbhTJSNWp1_XmPj-LHvGkXqS7fujRNfCBvbBoZIzEpXz-V58XVWwBwNNuHEB4TqXFc5NxpJQUjhL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8234" y="1825625"/>
            <a:ext cx="5181600" cy="34544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byu logo"/>
          <p:cNvPicPr>
            <a:picLocks noChangeAspect="1" noChangeArrowheads="1"/>
          </p:cNvPicPr>
          <p:nvPr/>
        </p:nvPicPr>
        <p:blipFill>
          <a:blip r:embed="rId4">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9961152" y="83766"/>
            <a:ext cx="1912525" cy="1869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4213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Learning Machine</a:t>
            </a: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sz="half" idx="1"/>
              </p:nvPr>
            </p:nvSpPr>
            <p:spPr>
              <a:xfrm>
                <a:off x="838199" y="1825625"/>
                <a:ext cx="5939673" cy="4351338"/>
              </a:xfrm>
            </p:spPr>
            <p:txBody>
              <a:bodyPr>
                <a:normAutofit lnSpcReduction="10000"/>
              </a:bodyPr>
              <a:lstStyle/>
              <a:p>
                <a14:m>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𝑌</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𝟐</m:t>
                        </m:r>
                      </m:sub>
                    </m:sSub>
                    <m:r>
                      <a:rPr lang="en-US" i="1">
                        <a:latin typeface="Cambria Math" panose="02040503050406030204" pitchFamily="18" charset="0"/>
                      </a:rPr>
                      <m:t>∗</m:t>
                    </m:r>
                    <m:r>
                      <a:rPr lang="en-US" i="1">
                        <a:latin typeface="Cambria Math" panose="02040503050406030204" pitchFamily="18" charset="0"/>
                      </a:rPr>
                      <m:t>𝜎</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𝟏</m:t>
                        </m:r>
                      </m:sub>
                    </m:sSub>
                    <m:r>
                      <a:rPr lang="en-US" b="1" i="1">
                        <a:latin typeface="Cambria Math" panose="02040503050406030204" pitchFamily="18" charset="0"/>
                      </a:rPr>
                      <m:t>𝑿</m:t>
                    </m:r>
                    <m:r>
                      <a:rPr lang="en-US" b="1"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𝑏</m:t>
                        </m:r>
                      </m:e>
                    </m:acc>
                    <m:r>
                      <a:rPr lang="en-US" i="1">
                        <a:latin typeface="Cambria Math" panose="02040503050406030204" pitchFamily="18" charset="0"/>
                      </a:rPr>
                      <m:t>)</m:t>
                    </m:r>
                  </m:oMath>
                </a14:m>
                <a:endParaRPr lang="en-US" dirty="0" smtClean="0"/>
              </a:p>
              <a:p>
                <a:endParaRPr lang="en-US" dirty="0" smtClean="0"/>
              </a:p>
              <a:p>
                <a14:m>
                  <m:oMath xmlns:m="http://schemas.openxmlformats.org/officeDocument/2006/math">
                    <m:r>
                      <a:rPr lang="en-US" b="1" i="1">
                        <a:latin typeface="Cambria Math" panose="02040503050406030204" pitchFamily="18" charset="0"/>
                      </a:rPr>
                      <m:t>𝑿</m:t>
                    </m:r>
                  </m:oMath>
                </a14:m>
                <a:r>
                  <a:rPr lang="en-US" dirty="0"/>
                  <a:t> is the input </a:t>
                </a:r>
                <a:r>
                  <a:rPr lang="en-US" dirty="0" smtClean="0"/>
                  <a:t>variables</a:t>
                </a:r>
                <a:endParaRPr lang="en-US" i="1" dirty="0" smtClean="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𝟏</m:t>
                        </m:r>
                      </m:sub>
                    </m:sSub>
                    <m:r>
                      <m:rPr>
                        <m:nor/>
                      </m:rPr>
                      <a:rPr lang="en-US" dirty="0"/>
                      <m:t> </m:t>
                    </m:r>
                    <m:r>
                      <m:rPr>
                        <m:nor/>
                      </m:rPr>
                      <a:rPr lang="en-US" dirty="0"/>
                      <m:t>is</m:t>
                    </m:r>
                    <m:r>
                      <m:rPr>
                        <m:nor/>
                      </m:rPr>
                      <a:rPr lang="en-US" dirty="0"/>
                      <m:t> </m:t>
                    </m:r>
                    <m:r>
                      <m:rPr>
                        <m:nor/>
                      </m:rPr>
                      <a:rPr lang="en-US" dirty="0"/>
                      <m:t>filled</m:t>
                    </m:r>
                    <m:r>
                      <m:rPr>
                        <m:nor/>
                      </m:rPr>
                      <a:rPr lang="en-US" dirty="0"/>
                      <m:t> </m:t>
                    </m:r>
                    <m:r>
                      <m:rPr>
                        <m:nor/>
                      </m:rPr>
                      <a:rPr lang="en-US" dirty="0"/>
                      <m:t>with</m:t>
                    </m:r>
                    <m:r>
                      <m:rPr>
                        <m:nor/>
                      </m:rPr>
                      <a:rPr lang="en-US" dirty="0"/>
                      <m:t> </m:t>
                    </m:r>
                    <m:r>
                      <m:rPr>
                        <m:nor/>
                      </m:rPr>
                      <a:rPr lang="en-US" dirty="0"/>
                      <m:t>random</m:t>
                    </m:r>
                    <m:r>
                      <m:rPr>
                        <m:nor/>
                      </m:rPr>
                      <a:rPr lang="en-US" dirty="0"/>
                      <m:t> </m:t>
                    </m:r>
                    <m:r>
                      <m:rPr>
                        <m:nor/>
                      </m:rPr>
                      <a:rPr lang="en-US" dirty="0"/>
                      <m:t>values</m:t>
                    </m:r>
                    <m:r>
                      <m:rPr>
                        <m:nor/>
                      </m:rPr>
                      <a:rPr lang="en-US" dirty="0"/>
                      <m:t> </m:t>
                    </m:r>
                  </m:oMath>
                </a14:m>
                <a:endParaRPr lang="en-US" dirty="0"/>
              </a:p>
              <a:p>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𝟐</m:t>
                        </m:r>
                      </m:sub>
                    </m:sSub>
                    <m:r>
                      <m:rPr>
                        <m:nor/>
                      </m:rPr>
                      <a:rPr lang="en-US" dirty="0"/>
                      <m:t> </m:t>
                    </m:r>
                    <m:r>
                      <m:rPr>
                        <m:nor/>
                      </m:rPr>
                      <a:rPr lang="en-US" dirty="0"/>
                      <m:t>is</m:t>
                    </m:r>
                    <m:r>
                      <m:rPr>
                        <m:nor/>
                      </m:rPr>
                      <a:rPr lang="en-US" dirty="0"/>
                      <m:t> </m:t>
                    </m:r>
                    <m:r>
                      <m:rPr>
                        <m:nor/>
                      </m:rPr>
                      <a:rPr lang="en-US" dirty="0"/>
                      <m:t>fitted</m:t>
                    </m:r>
                    <m:r>
                      <m:rPr>
                        <m:nor/>
                      </m:rPr>
                      <a:rPr lang="en-US" dirty="0"/>
                      <m:t> </m:t>
                    </m:r>
                    <m:r>
                      <m:rPr>
                        <m:nor/>
                      </m:rPr>
                      <a:rPr lang="en-US" dirty="0"/>
                      <m:t>to</m:t>
                    </m:r>
                    <m:r>
                      <m:rPr>
                        <m:nor/>
                      </m:rPr>
                      <a:rPr lang="en-US" dirty="0"/>
                      <m:t> </m:t>
                    </m:r>
                    <m:r>
                      <m:rPr>
                        <m:nor/>
                      </m:rPr>
                      <a:rPr lang="en-US" dirty="0"/>
                      <m:t>the</m:t>
                    </m:r>
                    <m:r>
                      <m:rPr>
                        <m:nor/>
                      </m:rPr>
                      <a:rPr lang="en-US" dirty="0"/>
                      <m:t> </m:t>
                    </m:r>
                    <m:r>
                      <m:rPr>
                        <m:nor/>
                      </m:rPr>
                      <a:rPr lang="en-US" dirty="0"/>
                      <m:t>training</m:t>
                    </m:r>
                    <m:r>
                      <m:rPr>
                        <m:nor/>
                      </m:rPr>
                      <a:rPr lang="en-US" dirty="0"/>
                      <m:t> </m:t>
                    </m:r>
                    <m:r>
                      <m:rPr>
                        <m:nor/>
                      </m:rPr>
                      <a:rPr lang="en-US" dirty="0"/>
                      <m:t>data</m:t>
                    </m:r>
                    <m:r>
                      <m:rPr>
                        <m:nor/>
                      </m:rPr>
                      <a:rPr lang="en-US" dirty="0"/>
                      <m:t> </m:t>
                    </m:r>
                    <m:r>
                      <m:rPr>
                        <m:nor/>
                      </m:rPr>
                      <a:rPr lang="en-US" dirty="0"/>
                      <m:t>using</m:t>
                    </m:r>
                    <m:r>
                      <m:rPr>
                        <m:nor/>
                      </m:rPr>
                      <a:rPr lang="en-US" dirty="0"/>
                      <m:t> </m:t>
                    </m:r>
                    <m:r>
                      <m:rPr>
                        <m:nor/>
                      </m:rPr>
                      <a:rPr lang="en-US" dirty="0"/>
                      <m:t>regularized</m:t>
                    </m:r>
                    <m:r>
                      <m:rPr>
                        <m:nor/>
                      </m:rPr>
                      <a:rPr lang="en-US" dirty="0"/>
                      <m:t> </m:t>
                    </m:r>
                    <m:r>
                      <m:rPr>
                        <m:nor/>
                      </m:rPr>
                      <a:rPr lang="en-US" dirty="0"/>
                      <m:t>least</m:t>
                    </m:r>
                    <m:r>
                      <m:rPr>
                        <m:nor/>
                      </m:rPr>
                      <a:rPr lang="en-US" dirty="0"/>
                      <m:t> </m:t>
                    </m:r>
                    <m:r>
                      <m:rPr>
                        <m:nor/>
                      </m:rPr>
                      <a:rPr lang="en-US" dirty="0"/>
                      <m:t>squares</m:t>
                    </m:r>
                  </m:oMath>
                </a14:m>
                <a:endParaRPr lang="en-US" dirty="0"/>
              </a:p>
              <a:p>
                <a14:m>
                  <m:oMath xmlns:m="http://schemas.openxmlformats.org/officeDocument/2006/math">
                    <m:r>
                      <a:rPr lang="en-US" i="1">
                        <a:latin typeface="Cambria Math" panose="02040503050406030204" pitchFamily="18" charset="0"/>
                      </a:rPr>
                      <m:t>𝜎</m:t>
                    </m:r>
                  </m:oMath>
                </a14:m>
                <a:r>
                  <a:rPr lang="en-US" dirty="0" smtClean="0"/>
                  <a:t> is a rectifier function:</a:t>
                </a:r>
                <a:endParaRPr lang="en-US" dirty="0"/>
              </a:p>
              <a:p>
                <a:pPr lvl="1"/>
                <a14:m>
                  <m:oMath xmlns:m="http://schemas.openxmlformats.org/officeDocument/2006/math">
                    <m:r>
                      <a:rPr lang="en-US" sz="2800" i="1">
                        <a:latin typeface="Cambria Math" panose="02040503050406030204" pitchFamily="18" charset="0"/>
                      </a:rPr>
                      <m:t>𝜎</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i="1">
                        <a:latin typeface="Cambria Math" panose="02040503050406030204" pitchFamily="18" charset="0"/>
                      </a:rPr>
                      <m:t>=</m:t>
                    </m:r>
                    <m:r>
                      <m:rPr>
                        <m:sty m:val="p"/>
                      </m:rPr>
                      <a:rPr lang="en-US" sz="2800">
                        <a:latin typeface="Cambria Math" panose="02040503050406030204" pitchFamily="18" charset="0"/>
                      </a:rPr>
                      <m:t>max</m:t>
                    </m:r>
                    <m:r>
                      <a:rPr lang="en-US" sz="2800" i="1">
                        <a:latin typeface="Cambria Math" panose="02040503050406030204" pitchFamily="18" charset="0"/>
                      </a:rPr>
                      <m:t>(0,</m:t>
                    </m:r>
                    <m:r>
                      <a:rPr lang="en-US" sz="2800" i="1">
                        <a:latin typeface="Cambria Math" panose="02040503050406030204" pitchFamily="18" charset="0"/>
                      </a:rPr>
                      <m:t>𝑥</m:t>
                    </m:r>
                    <m:r>
                      <a:rPr lang="en-US" sz="2800" i="1">
                        <a:latin typeface="Cambria Math" panose="02040503050406030204" pitchFamily="18" charset="0"/>
                      </a:rPr>
                      <m:t>)</m:t>
                    </m:r>
                  </m:oMath>
                </a14:m>
                <a:endParaRPr lang="en-US" sz="2800" i="1" dirty="0" smtClean="0">
                  <a:latin typeface="Cambria Math" panose="02040503050406030204" pitchFamily="18" charset="0"/>
                </a:endParaRPr>
              </a:p>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𝑏</m:t>
                        </m:r>
                      </m:e>
                    </m:acc>
                  </m:oMath>
                </a14:m>
                <a:r>
                  <a:rPr lang="en-US" dirty="0" smtClean="0"/>
                  <a:t> is a bias vector</a:t>
                </a:r>
              </a:p>
            </p:txBody>
          </p:sp>
        </mc:Choice>
        <mc:Fallback xmlns="">
          <p:sp>
            <p:nvSpPr>
              <p:cNvPr id="6" name="Content Placeholder 5"/>
              <p:cNvSpPr>
                <a:spLocks noGrp="1" noRot="1" noChangeAspect="1" noMove="1" noResize="1" noEditPoints="1" noAdjustHandles="1" noChangeArrowheads="1" noChangeShapeType="1" noTextEdit="1"/>
              </p:cNvSpPr>
              <p:nvPr>
                <p:ph sz="half" idx="1"/>
              </p:nvPr>
            </p:nvSpPr>
            <p:spPr>
              <a:xfrm>
                <a:off x="838199" y="1825625"/>
                <a:ext cx="5939673" cy="4351338"/>
              </a:xfrm>
              <a:blipFill>
                <a:blip r:embed="rId3"/>
                <a:stretch>
                  <a:fillRect b="-2941"/>
                </a:stretch>
              </a:blipFill>
            </p:spPr>
            <p:txBody>
              <a:bodyPr/>
              <a:lstStyle/>
              <a:p>
                <a:r>
                  <a:rPr lang="en-US">
                    <a:noFill/>
                  </a:rPr>
                  <a:t> </a:t>
                </a:r>
              </a:p>
            </p:txBody>
          </p:sp>
        </mc:Fallback>
      </mc:AlternateContent>
      <p:pic>
        <p:nvPicPr>
          <p:cNvPr id="7" name="Content Placeholder 6"/>
          <p:cNvPicPr>
            <a:picLocks noGrp="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655324" y="1825625"/>
            <a:ext cx="4698476" cy="3738282"/>
          </a:xfrm>
          <a:prstGeom prst="rect">
            <a:avLst/>
          </a:prstGeom>
          <a:noFill/>
          <a:ln>
            <a:noFill/>
          </a:ln>
        </p:spPr>
      </p:pic>
    </p:spTree>
    <p:extLst>
      <p:ext uri="{BB962C8B-B14F-4D97-AF65-F5344CB8AC3E}">
        <p14:creationId xmlns:p14="http://schemas.microsoft.com/office/powerpoint/2010/main" val="9324138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Results of Extreme Learning Machine</a:t>
            </a:r>
            <a:endParaRPr lang="en-US" dirty="0"/>
          </a:p>
        </p:txBody>
      </p:sp>
      <p:pic>
        <p:nvPicPr>
          <p:cNvPr id="5" name="Content Placeholder 4"/>
          <p:cNvPicPr>
            <a:picLocks noGrp="1"/>
          </p:cNvPicPr>
          <p:nvPr>
            <p:ph sz="half" idx="2"/>
          </p:nvPr>
        </p:nvPicPr>
        <p:blipFill>
          <a:blip r:embed="rId3"/>
          <a:stretch>
            <a:fillRect/>
          </a:stretch>
        </p:blipFill>
        <p:spPr>
          <a:xfrm>
            <a:off x="8776994" y="1381828"/>
            <a:ext cx="3330952" cy="2356735"/>
          </a:xfrm>
          <a:prstGeom prst="rect">
            <a:avLst/>
          </a:prstGeom>
        </p:spPr>
      </p:pic>
      <p:pic>
        <p:nvPicPr>
          <p:cNvPr id="6" name="Picture 5"/>
          <p:cNvPicPr/>
          <p:nvPr/>
        </p:nvPicPr>
        <p:blipFill>
          <a:blip r:embed="rId4"/>
          <a:stretch>
            <a:fillRect/>
          </a:stretch>
        </p:blipFill>
        <p:spPr>
          <a:xfrm>
            <a:off x="5439268" y="1381828"/>
            <a:ext cx="3366007" cy="2356735"/>
          </a:xfrm>
          <a:prstGeom prst="rect">
            <a:avLst/>
          </a:prstGeom>
        </p:spPr>
      </p:pic>
      <p:pic>
        <p:nvPicPr>
          <p:cNvPr id="7" name="Picture 6"/>
          <p:cNvPicPr/>
          <p:nvPr/>
        </p:nvPicPr>
        <p:blipFill rotWithShape="1">
          <a:blip r:embed="rId5"/>
          <a:srcRect t="3556" b="4000"/>
          <a:stretch/>
        </p:blipFill>
        <p:spPr bwMode="auto">
          <a:xfrm>
            <a:off x="8841705" y="4097382"/>
            <a:ext cx="3201529" cy="2001134"/>
          </a:xfrm>
          <a:prstGeom prst="rect">
            <a:avLst/>
          </a:prstGeom>
          <a:ln>
            <a:noFill/>
          </a:ln>
          <a:extLst>
            <a:ext uri="{53640926-AAD7-44D8-BBD7-CCE9431645EC}">
              <a14:shadowObscured xmlns:a14="http://schemas.microsoft.com/office/drawing/2010/main"/>
            </a:ext>
          </a:extLst>
        </p:spPr>
      </p:pic>
      <p:pic>
        <p:nvPicPr>
          <p:cNvPr id="8" name="Picture 7"/>
          <p:cNvPicPr/>
          <p:nvPr/>
        </p:nvPicPr>
        <p:blipFill rotWithShape="1">
          <a:blip r:embed="rId6"/>
          <a:srcRect t="3454" b="3292"/>
          <a:stretch/>
        </p:blipFill>
        <p:spPr bwMode="auto">
          <a:xfrm>
            <a:off x="5495830" y="4010115"/>
            <a:ext cx="3271740" cy="2175669"/>
          </a:xfrm>
          <a:prstGeom prst="rect">
            <a:avLst/>
          </a:prstGeom>
          <a:ln>
            <a:noFill/>
          </a:ln>
          <a:extLst>
            <a:ext uri="{53640926-AAD7-44D8-BBD7-CCE9431645EC}">
              <a14:shadowObscured xmlns:a14="http://schemas.microsoft.com/office/drawing/2010/main"/>
            </a:ext>
          </a:extLst>
        </p:spPr>
      </p:pic>
      <p:sp>
        <p:nvSpPr>
          <p:cNvPr id="3" name="Content Placeholder 2"/>
          <p:cNvSpPr>
            <a:spLocks noGrp="1"/>
          </p:cNvSpPr>
          <p:nvPr>
            <p:ph sz="half" idx="1"/>
          </p:nvPr>
        </p:nvSpPr>
        <p:spPr>
          <a:xfrm>
            <a:off x="838200" y="1825625"/>
            <a:ext cx="4733041" cy="4351338"/>
          </a:xfrm>
        </p:spPr>
        <p:txBody>
          <a:bodyPr>
            <a:normAutofit fontScale="92500"/>
          </a:bodyPr>
          <a:lstStyle/>
          <a:p>
            <a:r>
              <a:rPr lang="en-US" dirty="0" smtClean="0"/>
              <a:t>Results were relatively accurate in areas not subject to excessive groundwater pumping.</a:t>
            </a:r>
          </a:p>
          <a:p>
            <a:endParaRPr lang="en-US" dirty="0"/>
          </a:p>
          <a:p>
            <a:r>
              <a:rPr lang="en-US" dirty="0" smtClean="0"/>
              <a:t>Results were less accurate in areas with excessive pumping.</a:t>
            </a:r>
          </a:p>
          <a:p>
            <a:endParaRPr lang="en-US" dirty="0"/>
          </a:p>
          <a:p>
            <a:r>
              <a:rPr lang="en-US" dirty="0" smtClean="0"/>
              <a:t>Some results may have been adversely affected by the coarse resolution of PDSI and SM grids.</a:t>
            </a:r>
            <a:endParaRPr lang="en-US" dirty="0"/>
          </a:p>
        </p:txBody>
      </p:sp>
    </p:spTree>
    <p:extLst>
      <p:ext uri="{BB962C8B-B14F-4D97-AF65-F5344CB8AC3E}">
        <p14:creationId xmlns:p14="http://schemas.microsoft.com/office/powerpoint/2010/main" val="10867365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p:cNvPicPr>
            <a:picLocks/>
          </p:cNvPicPr>
          <p:nvPr/>
        </p:nvPicPr>
        <p:blipFill>
          <a:blip r:embed="rId2"/>
          <a:stretch>
            <a:fillRect/>
          </a:stretch>
        </p:blipFill>
        <p:spPr>
          <a:xfrm>
            <a:off x="3054284" y="4553146"/>
            <a:ext cx="3202757" cy="2196445"/>
          </a:xfrm>
          <a:prstGeom prst="rect">
            <a:avLst/>
          </a:prstGeom>
        </p:spPr>
      </p:pic>
      <p:sp>
        <p:nvSpPr>
          <p:cNvPr id="2" name="Title 1"/>
          <p:cNvSpPr>
            <a:spLocks noGrp="1"/>
          </p:cNvSpPr>
          <p:nvPr>
            <p:ph type="title"/>
          </p:nvPr>
        </p:nvSpPr>
        <p:spPr/>
        <p:txBody>
          <a:bodyPr/>
          <a:lstStyle/>
          <a:p>
            <a:r>
              <a:rPr lang="en-US" dirty="0" smtClean="0"/>
              <a:t>Comparison of ELM Results with Kriging</a:t>
            </a:r>
            <a:endParaRPr lang="en-US" dirty="0"/>
          </a:p>
        </p:txBody>
      </p:sp>
      <p:sp>
        <p:nvSpPr>
          <p:cNvPr id="4" name="Text Placeholder 3"/>
          <p:cNvSpPr>
            <a:spLocks noGrp="1"/>
          </p:cNvSpPr>
          <p:nvPr>
            <p:ph type="body" idx="1"/>
          </p:nvPr>
        </p:nvSpPr>
        <p:spPr/>
        <p:txBody>
          <a:bodyPr/>
          <a:lstStyle/>
          <a:p>
            <a:r>
              <a:rPr lang="en-US" dirty="0" smtClean="0"/>
              <a:t>ELM Interpolation</a:t>
            </a:r>
            <a:endParaRPr lang="en-US" dirty="0"/>
          </a:p>
        </p:txBody>
      </p:sp>
      <p:sp>
        <p:nvSpPr>
          <p:cNvPr id="5" name="Content Placeholder 4"/>
          <p:cNvSpPr>
            <a:spLocks noGrp="1"/>
          </p:cNvSpPr>
          <p:nvPr>
            <p:ph sz="half" idx="2"/>
          </p:nvPr>
        </p:nvSpPr>
        <p:spPr/>
        <p:txBody>
          <a:bodyPr/>
          <a:lstStyle/>
          <a:p>
            <a:r>
              <a:rPr lang="en-US" dirty="0" smtClean="0"/>
              <a:t>December 2014 WSEL estimated at each well using data from 1980-2000 as training data</a:t>
            </a:r>
          </a:p>
          <a:p>
            <a:endParaRPr lang="en-US" dirty="0"/>
          </a:p>
          <a:p>
            <a:r>
              <a:rPr lang="en-US" dirty="0" smtClean="0"/>
              <a:t>Mean Absolute Error:</a:t>
            </a:r>
          </a:p>
          <a:p>
            <a:pPr lvl="1"/>
            <a:r>
              <a:rPr lang="en-US" dirty="0" smtClean="0"/>
              <a:t>6 </a:t>
            </a:r>
            <a:r>
              <a:rPr lang="en-US" dirty="0" err="1" smtClean="0"/>
              <a:t>ft</a:t>
            </a:r>
            <a:endParaRPr lang="en-US" dirty="0"/>
          </a:p>
        </p:txBody>
      </p:sp>
      <p:sp>
        <p:nvSpPr>
          <p:cNvPr id="6" name="Text Placeholder 5"/>
          <p:cNvSpPr>
            <a:spLocks noGrp="1"/>
          </p:cNvSpPr>
          <p:nvPr>
            <p:ph type="body" sz="quarter" idx="3"/>
          </p:nvPr>
        </p:nvSpPr>
        <p:spPr/>
        <p:txBody>
          <a:bodyPr/>
          <a:lstStyle/>
          <a:p>
            <a:r>
              <a:rPr lang="en-US" dirty="0" smtClean="0"/>
              <a:t>Kriging Interpolation</a:t>
            </a:r>
            <a:endParaRPr lang="en-US" dirty="0"/>
          </a:p>
        </p:txBody>
      </p:sp>
      <p:sp>
        <p:nvSpPr>
          <p:cNvPr id="7" name="Content Placeholder 6"/>
          <p:cNvSpPr>
            <a:spLocks noGrp="1"/>
          </p:cNvSpPr>
          <p:nvPr>
            <p:ph sz="quarter" idx="4"/>
          </p:nvPr>
        </p:nvSpPr>
        <p:spPr/>
        <p:txBody>
          <a:bodyPr/>
          <a:lstStyle/>
          <a:p>
            <a:r>
              <a:rPr lang="en-US" dirty="0" smtClean="0"/>
              <a:t>December 2014 WSEL estimated using jackknife approach of Kriging spatial interpolation</a:t>
            </a:r>
          </a:p>
          <a:p>
            <a:endParaRPr lang="en-US" dirty="0"/>
          </a:p>
          <a:p>
            <a:r>
              <a:rPr lang="en-US" dirty="0" smtClean="0"/>
              <a:t>Mean Absolute Error:</a:t>
            </a:r>
          </a:p>
          <a:p>
            <a:pPr lvl="1"/>
            <a:r>
              <a:rPr lang="en-US" dirty="0" smtClean="0"/>
              <a:t>11 </a:t>
            </a:r>
            <a:r>
              <a:rPr lang="en-US" dirty="0" err="1" smtClean="0"/>
              <a:t>ft</a:t>
            </a:r>
            <a:endParaRPr lang="en-US" dirty="0"/>
          </a:p>
        </p:txBody>
      </p:sp>
      <p:sp>
        <p:nvSpPr>
          <p:cNvPr id="3" name="TextBox 2"/>
          <p:cNvSpPr txBox="1"/>
          <p:nvPr/>
        </p:nvSpPr>
        <p:spPr>
          <a:xfrm>
            <a:off x="1932495" y="1442301"/>
            <a:ext cx="6438507" cy="369332"/>
          </a:xfrm>
          <a:prstGeom prst="rect">
            <a:avLst/>
          </a:prstGeom>
          <a:noFill/>
        </p:spPr>
        <p:txBody>
          <a:bodyPr wrap="square" rtlCol="0">
            <a:spAutoFit/>
          </a:bodyPr>
          <a:lstStyle/>
          <a:p>
            <a:pPr algn="ctr"/>
            <a:r>
              <a:rPr lang="en-US" dirty="0" smtClean="0"/>
              <a:t>Cedar Valley Aquifer</a:t>
            </a:r>
            <a:endParaRPr lang="en-US" dirty="0"/>
          </a:p>
        </p:txBody>
      </p:sp>
    </p:spTree>
    <p:extLst>
      <p:ext uri="{BB962C8B-B14F-4D97-AF65-F5344CB8AC3E}">
        <p14:creationId xmlns:p14="http://schemas.microsoft.com/office/powerpoint/2010/main" val="10404363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ELM Results with Kriging</a:t>
            </a:r>
            <a:endParaRPr lang="en-US" dirty="0"/>
          </a:p>
        </p:txBody>
      </p:sp>
      <p:sp>
        <p:nvSpPr>
          <p:cNvPr id="4" name="Text Placeholder 3"/>
          <p:cNvSpPr>
            <a:spLocks noGrp="1"/>
          </p:cNvSpPr>
          <p:nvPr>
            <p:ph type="body" idx="1"/>
          </p:nvPr>
        </p:nvSpPr>
        <p:spPr/>
        <p:txBody>
          <a:bodyPr/>
          <a:lstStyle/>
          <a:p>
            <a:r>
              <a:rPr lang="en-US" dirty="0" smtClean="0"/>
              <a:t>ELM Interpolation</a:t>
            </a:r>
            <a:endParaRPr lang="en-US" dirty="0"/>
          </a:p>
        </p:txBody>
      </p:sp>
      <p:sp>
        <p:nvSpPr>
          <p:cNvPr id="5" name="Content Placeholder 4"/>
          <p:cNvSpPr>
            <a:spLocks noGrp="1"/>
          </p:cNvSpPr>
          <p:nvPr>
            <p:ph sz="half" idx="2"/>
          </p:nvPr>
        </p:nvSpPr>
        <p:spPr/>
        <p:txBody>
          <a:bodyPr/>
          <a:lstStyle/>
          <a:p>
            <a:r>
              <a:rPr lang="en-US" dirty="0" smtClean="0"/>
              <a:t>December 2014 WSEL estimated at each well using data from 1980-2000 as training data</a:t>
            </a:r>
          </a:p>
          <a:p>
            <a:endParaRPr lang="en-US" dirty="0"/>
          </a:p>
          <a:p>
            <a:r>
              <a:rPr lang="en-US" dirty="0" smtClean="0"/>
              <a:t>Mean Absolute Error:</a:t>
            </a:r>
          </a:p>
          <a:p>
            <a:pPr lvl="1"/>
            <a:r>
              <a:rPr lang="en-US" dirty="0" smtClean="0"/>
              <a:t>25 </a:t>
            </a:r>
            <a:r>
              <a:rPr lang="en-US" dirty="0" err="1" smtClean="0"/>
              <a:t>ft</a:t>
            </a:r>
            <a:endParaRPr lang="en-US" dirty="0"/>
          </a:p>
        </p:txBody>
      </p:sp>
      <p:sp>
        <p:nvSpPr>
          <p:cNvPr id="6" name="Text Placeholder 5"/>
          <p:cNvSpPr>
            <a:spLocks noGrp="1"/>
          </p:cNvSpPr>
          <p:nvPr>
            <p:ph type="body" sz="quarter" idx="3"/>
          </p:nvPr>
        </p:nvSpPr>
        <p:spPr/>
        <p:txBody>
          <a:bodyPr/>
          <a:lstStyle/>
          <a:p>
            <a:r>
              <a:rPr lang="en-US" dirty="0" smtClean="0"/>
              <a:t>Kriging Interpolation</a:t>
            </a:r>
            <a:endParaRPr lang="en-US" dirty="0"/>
          </a:p>
        </p:txBody>
      </p:sp>
      <p:sp>
        <p:nvSpPr>
          <p:cNvPr id="7" name="Content Placeholder 6"/>
          <p:cNvSpPr>
            <a:spLocks noGrp="1"/>
          </p:cNvSpPr>
          <p:nvPr>
            <p:ph sz="quarter" idx="4"/>
          </p:nvPr>
        </p:nvSpPr>
        <p:spPr/>
        <p:txBody>
          <a:bodyPr/>
          <a:lstStyle/>
          <a:p>
            <a:r>
              <a:rPr lang="en-US" dirty="0" smtClean="0"/>
              <a:t>December 2014 WSEL estimated using jackknife approach of Kriging spatial interpolation</a:t>
            </a:r>
          </a:p>
          <a:p>
            <a:endParaRPr lang="en-US" dirty="0"/>
          </a:p>
          <a:p>
            <a:r>
              <a:rPr lang="en-US" dirty="0" smtClean="0"/>
              <a:t>Mean Absolute Error:</a:t>
            </a:r>
          </a:p>
          <a:p>
            <a:pPr lvl="1"/>
            <a:r>
              <a:rPr lang="en-US" dirty="0"/>
              <a:t>6</a:t>
            </a:r>
            <a:r>
              <a:rPr lang="en-US" dirty="0" smtClean="0"/>
              <a:t> </a:t>
            </a:r>
            <a:r>
              <a:rPr lang="en-US" dirty="0" err="1" smtClean="0"/>
              <a:t>ft</a:t>
            </a:r>
            <a:endParaRPr lang="en-US" dirty="0"/>
          </a:p>
        </p:txBody>
      </p:sp>
      <p:sp>
        <p:nvSpPr>
          <p:cNvPr id="3" name="TextBox 2"/>
          <p:cNvSpPr txBox="1"/>
          <p:nvPr/>
        </p:nvSpPr>
        <p:spPr>
          <a:xfrm>
            <a:off x="1932495" y="1442301"/>
            <a:ext cx="6438507" cy="369332"/>
          </a:xfrm>
          <a:prstGeom prst="rect">
            <a:avLst/>
          </a:prstGeom>
          <a:noFill/>
        </p:spPr>
        <p:txBody>
          <a:bodyPr wrap="square" rtlCol="0">
            <a:spAutoFit/>
          </a:bodyPr>
          <a:lstStyle/>
          <a:p>
            <a:pPr algn="ctr"/>
            <a:r>
              <a:rPr lang="en-US" dirty="0" smtClean="0"/>
              <a:t>Beryl-Enterprise Aquifer</a:t>
            </a:r>
            <a:endParaRPr lang="en-US" dirty="0"/>
          </a:p>
        </p:txBody>
      </p:sp>
      <p:pic>
        <p:nvPicPr>
          <p:cNvPr id="8" name="Picture 7"/>
          <p:cNvPicPr/>
          <p:nvPr/>
        </p:nvPicPr>
        <p:blipFill rotWithShape="1">
          <a:blip r:embed="rId2"/>
          <a:srcRect t="3454" b="3292"/>
          <a:stretch/>
        </p:blipFill>
        <p:spPr bwMode="auto">
          <a:xfrm>
            <a:off x="2725835" y="4682331"/>
            <a:ext cx="3271740" cy="217566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635319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Interpolation using Kriging</a:t>
            </a:r>
            <a:endParaRPr lang="en-US" dirty="0"/>
          </a:p>
        </p:txBody>
      </p:sp>
      <p:pic>
        <p:nvPicPr>
          <p:cNvPr id="8" name="Content Placeholder 7"/>
          <p:cNvPicPr>
            <a:picLocks noGrp="1" noChangeAspect="1"/>
          </p:cNvPicPr>
          <p:nvPr>
            <p:ph sz="half" idx="2"/>
          </p:nvPr>
        </p:nvPicPr>
        <p:blipFill>
          <a:blip r:embed="rId3"/>
          <a:stretch>
            <a:fillRect/>
          </a:stretch>
        </p:blipFill>
        <p:spPr>
          <a:xfrm>
            <a:off x="6098572" y="1862931"/>
            <a:ext cx="5255227" cy="4276724"/>
          </a:xfrm>
          <a:prstGeom prst="rect">
            <a:avLst/>
          </a:prstGeom>
        </p:spPr>
      </p:pic>
      <p:pic>
        <p:nvPicPr>
          <p:cNvPr id="11" name="Content Placeholder 10"/>
          <p:cNvPicPr>
            <a:picLocks noGrp="1" noChangeAspect="1"/>
          </p:cNvPicPr>
          <p:nvPr>
            <p:ph sz="half" idx="1"/>
          </p:nvPr>
        </p:nvPicPr>
        <p:blipFill>
          <a:blip r:embed="rId4"/>
          <a:stretch>
            <a:fillRect/>
          </a:stretch>
        </p:blipFill>
        <p:spPr>
          <a:xfrm>
            <a:off x="838200" y="1862931"/>
            <a:ext cx="5181600" cy="4276725"/>
          </a:xfrm>
          <a:prstGeom prst="rect">
            <a:avLst/>
          </a:prstGeom>
        </p:spPr>
      </p:pic>
    </p:spTree>
    <p:extLst>
      <p:ext uri="{BB962C8B-B14F-4D97-AF65-F5344CB8AC3E}">
        <p14:creationId xmlns:p14="http://schemas.microsoft.com/office/powerpoint/2010/main" val="390223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Kriging Interpolation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035909"/>
              </a:xfrm>
            </p:spPr>
            <p:txBody>
              <a:bodyPr/>
              <a:lstStyle/>
              <a:p>
                <a:r>
                  <a:rPr lang="en-US" dirty="0" smtClean="0"/>
                  <a:t>Given values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1</m:t>
                        </m:r>
                      </m:sub>
                    </m:sSub>
                  </m:oMath>
                </a14:m>
                <a:r>
                  <a:rPr lang="en-US" dirty="0" smtClean="0"/>
                  <a:t> . .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𝑛</m:t>
                        </m:r>
                      </m:sub>
                    </m:sSub>
                  </m:oMath>
                </a14:m>
                <a:r>
                  <a:rPr lang="en-US" dirty="0" smtClean="0"/>
                  <a:t> at locations </a:t>
                </a:r>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oMath>
                </a14:m>
                <a:r>
                  <a:rPr lang="en-US" dirty="0" smtClean="0"/>
                  <a:t>) . . . </a:t>
                </a:r>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oMath>
                </a14:m>
                <a:r>
                  <a:rPr lang="en-US" dirty="0" smtClean="0"/>
                  <a:t>)</a:t>
                </a:r>
                <a:endParaRPr lang="en-US" dirty="0"/>
              </a:p>
              <a:p>
                <a:r>
                  <a:rPr lang="en-US" dirty="0" smtClean="0"/>
                  <a:t>Estimate a value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m:t>
                        </m:r>
                      </m:sub>
                    </m:sSub>
                  </m:oMath>
                </a14:m>
                <a:r>
                  <a:rPr lang="en-US" dirty="0" smtClean="0"/>
                  <a:t> at location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smtClean="0">
                            <a:latin typeface="Cambria Math" panose="02040503050406030204" pitchFamily="18" charset="0"/>
                          </a:rPr>
                          <m:t>∗</m:t>
                        </m:r>
                      </m:sub>
                    </m:sSub>
                  </m:oMath>
                </a14:m>
                <a:r>
                  <a:rPr lang="en-US" dirty="0" smtClean="0"/>
                  <a:t>,</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m:t>
                        </m:r>
                      </m:sub>
                    </m:sSub>
                  </m:oMath>
                </a14:m>
                <a:r>
                  <a:rPr lang="en-US" dirty="0" smtClean="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035909"/>
              </a:xfrm>
              <a:blipFill>
                <a:blip r:embed="rId2"/>
                <a:stretch>
                  <a:fillRect l="-1043" t="-9412" b="-123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p:cNvSpPr txBox="1">
                <a:spLocks/>
              </p:cNvSpPr>
              <p:nvPr/>
            </p:nvSpPr>
            <p:spPr>
              <a:xfrm>
                <a:off x="838200" y="3044418"/>
                <a:ext cx="10515600" cy="10359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m:t>
                        </m:r>
                      </m:sub>
                    </m:sSub>
                  </m:oMath>
                </a14:m>
                <a:r>
                  <a:rPr lang="en-US" dirty="0" smtClean="0"/>
                  <a:t>=</a:t>
                </a:r>
                <a14:m>
                  <m:oMath xmlns:m="http://schemas.openxmlformats.org/officeDocument/2006/math">
                    <m:nary>
                      <m:naryPr>
                        <m:chr m:val="∑"/>
                        <m:ctrlPr>
                          <a:rPr lang="en-US" i="1" dirty="0" smtClean="0">
                            <a:latin typeface="Cambria Math" panose="02040503050406030204" pitchFamily="18" charset="0"/>
                          </a:rPr>
                        </m:ctrlPr>
                      </m:naryPr>
                      <m:sub>
                        <m:r>
                          <m:rPr>
                            <m:brk m:alnAt="23"/>
                          </m:rPr>
                          <a:rPr lang="en-US" b="0" i="1" dirty="0" smtClean="0">
                            <a:latin typeface="Cambria Math" panose="02040503050406030204" pitchFamily="18" charset="0"/>
                          </a:rPr>
                          <m:t>𝑖</m:t>
                        </m:r>
                        <m:r>
                          <a:rPr lang="en-US" b="0" i="1" dirty="0" smtClean="0">
                            <a:latin typeface="Cambria Math" panose="02040503050406030204" pitchFamily="18" charset="0"/>
                          </a:rPr>
                          <m:t>=1</m:t>
                        </m:r>
                      </m:sub>
                      <m:sup>
                        <m:r>
                          <a:rPr lang="en-US" b="0" i="1" dirty="0" smtClean="0">
                            <a:latin typeface="Cambria Math" panose="02040503050406030204" pitchFamily="18" charset="0"/>
                          </a:rPr>
                          <m:t>𝑛</m:t>
                        </m:r>
                      </m:sup>
                      <m:e>
                        <m:sSub>
                          <m:sSubPr>
                            <m:ctrlPr>
                              <a:rPr lang="el-GR" i="1" dirty="0" smtClean="0">
                                <a:latin typeface="Cambria Math" panose="02040503050406030204" pitchFamily="18" charset="0"/>
                              </a:rPr>
                            </m:ctrlPr>
                          </m:sSubPr>
                          <m:e>
                            <m:r>
                              <m:rPr>
                                <m:sty m:val="p"/>
                              </m:rPr>
                              <a:rPr lang="el-GR" i="1" dirty="0">
                                <a:latin typeface="Cambria Math" panose="02040503050406030204" pitchFamily="18" charset="0"/>
                              </a:rPr>
                              <m:t>λ</m:t>
                            </m:r>
                          </m:e>
                          <m:sub>
                            <m:r>
                              <a:rPr lang="en-US" b="0" i="1" dirty="0" smtClean="0">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e>
                    </m:nary>
                    <m:r>
                      <a:rPr lang="en-US" b="0" i="1" dirty="0" smtClean="0">
                        <a:latin typeface="Cambria Math" panose="02040503050406030204" pitchFamily="18" charset="0"/>
                      </a:rPr>
                      <m:t> </m:t>
                    </m:r>
                  </m:oMath>
                </a14:m>
                <a:endParaRPr lang="en-US" b="0" dirty="0" smtClean="0"/>
              </a:p>
              <a:p>
                <a14:m>
                  <m:oMath xmlns:m="http://schemas.openxmlformats.org/officeDocument/2006/math">
                    <m:sSub>
                      <m:sSubPr>
                        <m:ctrlPr>
                          <a:rPr lang="el-GR" i="1" dirty="0">
                            <a:latin typeface="Cambria Math" panose="02040503050406030204" pitchFamily="18" charset="0"/>
                          </a:rPr>
                        </m:ctrlPr>
                      </m:sSubPr>
                      <m:e>
                        <m:r>
                          <m:rPr>
                            <m:sty m:val="p"/>
                          </m:rPr>
                          <a:rPr lang="el-GR" i="1" dirty="0">
                            <a:latin typeface="Cambria Math" panose="02040503050406030204" pitchFamily="18" charset="0"/>
                          </a:rPr>
                          <m:t>λ</m:t>
                        </m:r>
                      </m:e>
                      <m:sub>
                        <m:r>
                          <a:rPr lang="en-US" i="1" dirty="0">
                            <a:latin typeface="Cambria Math" panose="02040503050406030204" pitchFamily="18" charset="0"/>
                          </a:rPr>
                          <m:t>𝑖</m:t>
                        </m:r>
                      </m:sub>
                    </m:sSub>
                  </m:oMath>
                </a14:m>
                <a:r>
                  <a:rPr lang="en-US" dirty="0" smtClean="0"/>
                  <a:t> are weights for each data point </a:t>
                </a:r>
                <a14:m>
                  <m:oMath xmlns:m="http://schemas.openxmlformats.org/officeDocument/2006/math">
                    <m:sSub>
                      <m:sSubPr>
                        <m:ctrlPr>
                          <a:rPr lang="el-GR" i="1" dirty="0">
                            <a:latin typeface="Cambria Math" panose="02040503050406030204" pitchFamily="18" charset="0"/>
                          </a:rPr>
                        </m:ctrlPr>
                      </m:sSubPr>
                      <m:e>
                        <m:r>
                          <a:rPr lang="en-US" b="0" i="1" dirty="0" smtClean="0">
                            <a:latin typeface="Cambria Math" panose="02040503050406030204" pitchFamily="18" charset="0"/>
                          </a:rPr>
                          <m:t>𝑍</m:t>
                        </m:r>
                      </m:e>
                      <m:sub>
                        <m:r>
                          <a:rPr lang="en-US" i="1" dirty="0">
                            <a:latin typeface="Cambria Math" panose="02040503050406030204" pitchFamily="18" charset="0"/>
                          </a:rPr>
                          <m:t>𝑖</m:t>
                        </m:r>
                      </m:sub>
                    </m:sSub>
                  </m:oMath>
                </a14:m>
                <a:endParaRPr lang="en-US"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838200" y="3044418"/>
                <a:ext cx="10515600" cy="1035909"/>
              </a:xfrm>
              <a:prstGeom prst="rect">
                <a:avLst/>
              </a:prstGeom>
              <a:blipFill>
                <a:blip r:embed="rId3"/>
                <a:stretch>
                  <a:fillRect t="-9412" b="-123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p:cNvSpPr txBox="1">
                <a:spLocks/>
              </p:cNvSpPr>
              <p:nvPr/>
            </p:nvSpPr>
            <p:spPr>
              <a:xfrm>
                <a:off x="838200" y="4263211"/>
                <a:ext cx="10515600" cy="10359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Weights </a:t>
                </a:r>
                <a14:m>
                  <m:oMath xmlns:m="http://schemas.openxmlformats.org/officeDocument/2006/math">
                    <m:sSub>
                      <m:sSubPr>
                        <m:ctrlPr>
                          <a:rPr lang="el-GR" i="1" dirty="0">
                            <a:latin typeface="Cambria Math" panose="02040503050406030204" pitchFamily="18" charset="0"/>
                          </a:rPr>
                        </m:ctrlPr>
                      </m:sSubPr>
                      <m:e>
                        <m:r>
                          <a:rPr lang="en-US" b="0" i="1" dirty="0" smtClean="0">
                            <a:latin typeface="Cambria Math" panose="02040503050406030204" pitchFamily="18" charset="0"/>
                          </a:rPr>
                          <m:t>(</m:t>
                        </m:r>
                        <m:r>
                          <m:rPr>
                            <m:sty m:val="p"/>
                          </m:rPr>
                          <a:rPr lang="el-GR" i="1" dirty="0">
                            <a:latin typeface="Cambria Math" panose="02040503050406030204" pitchFamily="18" charset="0"/>
                          </a:rPr>
                          <m:t>λ</m:t>
                        </m:r>
                      </m:e>
                      <m:sub>
                        <m:r>
                          <a:rPr lang="en-US" i="1" dirty="0">
                            <a:latin typeface="Cambria Math" panose="02040503050406030204" pitchFamily="18" charset="0"/>
                          </a:rPr>
                          <m:t>𝑖</m:t>
                        </m:r>
                      </m:sub>
                    </m:sSub>
                    <m:r>
                      <a:rPr lang="en-US" b="0" i="1" dirty="0" smtClean="0">
                        <a:latin typeface="Cambria Math" panose="02040503050406030204" pitchFamily="18" charset="0"/>
                      </a:rPr>
                      <m:t>) </m:t>
                    </m:r>
                  </m:oMath>
                </a14:m>
                <a:r>
                  <a:rPr lang="en-US" dirty="0" smtClean="0"/>
                  <a:t>are determined by use of a </a:t>
                </a:r>
                <a:r>
                  <a:rPr lang="en-US" dirty="0" err="1" smtClean="0"/>
                  <a:t>variogram</a:t>
                </a:r>
                <a:r>
                  <a:rPr lang="en-US" dirty="0" smtClean="0"/>
                  <a:t> </a:t>
                </a:r>
                <a:endParaRPr lang="en-US"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8200" y="4263211"/>
                <a:ext cx="10515600" cy="1035909"/>
              </a:xfrm>
              <a:prstGeom prst="rect">
                <a:avLst/>
              </a:prstGeom>
              <a:blipFill>
                <a:blip r:embed="rId4"/>
                <a:stretch>
                  <a:fillRect l="-1043" t="-9412"/>
                </a:stretch>
              </a:blipFill>
            </p:spPr>
            <p:txBody>
              <a:bodyPr/>
              <a:lstStyle/>
              <a:p>
                <a:r>
                  <a:rPr lang="en-US">
                    <a:noFill/>
                  </a:rPr>
                  <a:t> </a:t>
                </a:r>
              </a:p>
            </p:txBody>
          </p:sp>
        </mc:Fallback>
      </mc:AlternateContent>
    </p:spTree>
    <p:extLst>
      <p:ext uri="{BB962C8B-B14F-4D97-AF65-F5344CB8AC3E}">
        <p14:creationId xmlns:p14="http://schemas.microsoft.com/office/powerpoint/2010/main" val="5796604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Developing a </a:t>
            </a:r>
            <a:r>
              <a:rPr lang="en-US" dirty="0" err="1" smtClean="0"/>
              <a:t>Variogram</a:t>
            </a:r>
            <a:endParaRPr lang="en-US" dirty="0"/>
          </a:p>
        </p:txBody>
      </p:sp>
      <p:pic>
        <p:nvPicPr>
          <p:cNvPr id="4" name="Content Placeholder 3"/>
          <p:cNvPicPr>
            <a:picLocks noGrp="1" noChangeAspect="1"/>
          </p:cNvPicPr>
          <p:nvPr>
            <p:ph idx="1"/>
          </p:nvPr>
        </p:nvPicPr>
        <p:blipFill>
          <a:blip r:embed="rId2"/>
          <a:stretch>
            <a:fillRect/>
          </a:stretch>
        </p:blipFill>
        <p:spPr>
          <a:xfrm>
            <a:off x="838200" y="1690688"/>
            <a:ext cx="4286250" cy="2695575"/>
          </a:xfrm>
          <a:prstGeom prst="rect">
            <a:avLst/>
          </a:prstGeom>
        </p:spPr>
      </p:pic>
      <mc:AlternateContent xmlns:mc="http://schemas.openxmlformats.org/markup-compatibility/2006" xmlns:a14="http://schemas.microsoft.com/office/drawing/2010/main">
        <mc:Choice Requires="a14">
          <p:sp>
            <p:nvSpPr>
              <p:cNvPr id="5" name="Content Placeholder 2"/>
              <p:cNvSpPr txBox="1">
                <a:spLocks/>
              </p:cNvSpPr>
              <p:nvPr/>
            </p:nvSpPr>
            <p:spPr>
              <a:xfrm>
                <a:off x="5124449" y="1690687"/>
                <a:ext cx="7193057" cy="302079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600"/>
                  </a:spcAft>
                </a:pPr>
                <a:r>
                  <a:rPr lang="en-US" dirty="0" smtClean="0"/>
                  <a:t>For each couplet of points, determine the distance </a:t>
                </a:r>
                <a14:m>
                  <m:oMath xmlns:m="http://schemas.openxmlformats.org/officeDocument/2006/math">
                    <m:r>
                      <m:rPr>
                        <m:sty m:val="p"/>
                      </m:rPr>
                      <a:rPr lang="en-US" b="0" i="0" smtClean="0">
                        <a:latin typeface="Cambria Math" panose="02040503050406030204" pitchFamily="18" charset="0"/>
                      </a:rPr>
                      <m:t>d</m:t>
                    </m:r>
                    <m:d>
                      <m:dPr>
                        <m:ctrlPr>
                          <a:rPr lang="en-US" b="0" i="1" smtClean="0">
                            <a:latin typeface="Cambria Math" panose="02040503050406030204" pitchFamily="18" charset="0"/>
                          </a:rPr>
                        </m:ctrlPr>
                      </m:dPr>
                      <m:e>
                        <m:r>
                          <a:rPr lang="en-US" b="0" i="0" smtClean="0">
                            <a:latin typeface="Cambria Math" panose="02040503050406030204" pitchFamily="18" charset="0"/>
                          </a:rPr>
                          <m:t>1,2</m:t>
                        </m:r>
                      </m:e>
                    </m:d>
                    <m:r>
                      <a:rPr lang="en-US" b="0" i="0" smtClean="0">
                        <a:latin typeface="Cambria Math" panose="02040503050406030204" pitchFamily="18" charset="0"/>
                      </a:rPr>
                      <m:t>=</m:t>
                    </m:r>
                    <m:rad>
                      <m:radPr>
                        <m:degHide m:val="on"/>
                        <m:ctrlPr>
                          <a:rPr lang="en-US" i="1" smtClean="0">
                            <a:latin typeface="Cambria Math" panose="02040503050406030204" pitchFamily="18" charset="0"/>
                          </a:rPr>
                        </m:ctrlPr>
                      </m:radPr>
                      <m:deg/>
                      <m:e>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 </m:t>
                        </m:r>
                      </m:e>
                    </m:rad>
                  </m:oMath>
                </a14:m>
                <a:r>
                  <a:rPr lang="en-US" dirty="0" smtClean="0"/>
                  <a:t> and the </a:t>
                </a:r>
                <a:r>
                  <a:rPr lang="en-US" dirty="0" err="1" smtClean="0"/>
                  <a:t>semivariance</a:t>
                </a:r>
                <a:r>
                  <a:rPr lang="en-US" dirty="0" smtClean="0"/>
                  <a:t> V(1,2)=</a:t>
                </a:r>
                <a14:m>
                  <m:oMath xmlns:m="http://schemas.openxmlformats.org/officeDocument/2006/math">
                    <m:f>
                      <m:fPr>
                        <m:ctrlPr>
                          <a:rPr lang="en-US"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2</m:t>
                                </m:r>
                              </m:sub>
                            </m:sSub>
                            <m:r>
                              <a:rPr lang="en-US" i="1">
                                <a:latin typeface="Cambria Math" panose="02040503050406030204" pitchFamily="18" charset="0"/>
                              </a:rPr>
                              <m:t>)</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den>
                    </m:f>
                  </m:oMath>
                </a14:m>
                <a:r>
                  <a:rPr lang="en-US" dirty="0" smtClean="0"/>
                  <a:t> between the points</a:t>
                </a:r>
                <a:endParaRPr lang="en-US"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5124449" y="1690687"/>
                <a:ext cx="7193057" cy="3020797"/>
              </a:xfrm>
              <a:prstGeom prst="rect">
                <a:avLst/>
              </a:prstGeom>
              <a:blipFill>
                <a:blip r:embed="rId3"/>
                <a:stretch>
                  <a:fillRect l="-1525" r="-932" b="-1008"/>
                </a:stretch>
              </a:blipFill>
            </p:spPr>
            <p:txBody>
              <a:bodyPr/>
              <a:lstStyle/>
              <a:p>
                <a:r>
                  <a:rPr lang="en-US">
                    <a:noFill/>
                  </a:rPr>
                  <a:t> </a:t>
                </a:r>
              </a:p>
            </p:txBody>
          </p:sp>
        </mc:Fallback>
      </mc:AlternateContent>
      <p:grpSp>
        <p:nvGrpSpPr>
          <p:cNvPr id="13" name="Group 12"/>
          <p:cNvGrpSpPr/>
          <p:nvPr/>
        </p:nvGrpSpPr>
        <p:grpSpPr>
          <a:xfrm>
            <a:off x="1215615" y="1893346"/>
            <a:ext cx="2936837" cy="398034"/>
            <a:chOff x="1215615" y="1893346"/>
            <a:chExt cx="2936837" cy="398034"/>
          </a:xfrm>
        </p:grpSpPr>
        <p:cxnSp>
          <p:nvCxnSpPr>
            <p:cNvPr id="9" name="Straight Arrow Connector 8"/>
            <p:cNvCxnSpPr/>
            <p:nvPr/>
          </p:nvCxnSpPr>
          <p:spPr>
            <a:xfrm flipH="1">
              <a:off x="1215615" y="2291379"/>
              <a:ext cx="2936837" cy="1"/>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957892" y="1893346"/>
              <a:ext cx="1775012" cy="369332"/>
            </a:xfrm>
            <a:prstGeom prst="rect">
              <a:avLst/>
            </a:prstGeom>
            <a:noFill/>
          </p:spPr>
          <p:txBody>
            <a:bodyPr wrap="square" rtlCol="0">
              <a:spAutoFit/>
            </a:bodyPr>
            <a:lstStyle/>
            <a:p>
              <a:r>
                <a:rPr lang="en-US" dirty="0" smtClean="0"/>
                <a:t>d=2.0, v=220.5</a:t>
              </a:r>
              <a:endParaRPr lang="en-US" dirty="0"/>
            </a:p>
          </p:txBody>
        </p:sp>
      </p:grpSp>
      <p:grpSp>
        <p:nvGrpSpPr>
          <p:cNvPr id="17" name="Group 16"/>
          <p:cNvGrpSpPr/>
          <p:nvPr/>
        </p:nvGrpSpPr>
        <p:grpSpPr>
          <a:xfrm>
            <a:off x="2653665" y="4094069"/>
            <a:ext cx="1775012" cy="617416"/>
            <a:chOff x="2653665" y="4094069"/>
            <a:chExt cx="1775012" cy="617416"/>
          </a:xfrm>
        </p:grpSpPr>
        <p:cxnSp>
          <p:nvCxnSpPr>
            <p:cNvPr id="14" name="Straight Arrow Connector 13"/>
            <p:cNvCxnSpPr/>
            <p:nvPr/>
          </p:nvCxnSpPr>
          <p:spPr>
            <a:xfrm flipH="1">
              <a:off x="2684033" y="4094069"/>
              <a:ext cx="1493518"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653665" y="4342153"/>
              <a:ext cx="1775012" cy="369332"/>
            </a:xfrm>
            <a:prstGeom prst="rect">
              <a:avLst/>
            </a:prstGeom>
            <a:noFill/>
          </p:spPr>
          <p:txBody>
            <a:bodyPr wrap="square" rtlCol="0">
              <a:spAutoFit/>
            </a:bodyPr>
            <a:lstStyle/>
            <a:p>
              <a:r>
                <a:rPr lang="en-US" dirty="0" smtClean="0"/>
                <a:t>d=1.0, v=2.0</a:t>
              </a:r>
              <a:endParaRPr lang="en-US" dirty="0"/>
            </a:p>
          </p:txBody>
        </p:sp>
      </p:grpSp>
      <p:grpSp>
        <p:nvGrpSpPr>
          <p:cNvPr id="26" name="Group 25"/>
          <p:cNvGrpSpPr/>
          <p:nvPr/>
        </p:nvGrpSpPr>
        <p:grpSpPr>
          <a:xfrm>
            <a:off x="3541171" y="2291379"/>
            <a:ext cx="1775012" cy="1769663"/>
            <a:chOff x="3541171" y="2291379"/>
            <a:chExt cx="1775012" cy="1769663"/>
          </a:xfrm>
        </p:grpSpPr>
        <p:cxnSp>
          <p:nvCxnSpPr>
            <p:cNvPr id="18" name="Straight Arrow Connector 17"/>
            <p:cNvCxnSpPr/>
            <p:nvPr/>
          </p:nvCxnSpPr>
          <p:spPr>
            <a:xfrm>
              <a:off x="4177551" y="2291379"/>
              <a:ext cx="0" cy="1769663"/>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541171" y="2742673"/>
              <a:ext cx="1775012" cy="369332"/>
            </a:xfrm>
            <a:prstGeom prst="rect">
              <a:avLst/>
            </a:prstGeom>
            <a:noFill/>
          </p:spPr>
          <p:txBody>
            <a:bodyPr wrap="square" rtlCol="0">
              <a:spAutoFit/>
            </a:bodyPr>
            <a:lstStyle/>
            <a:p>
              <a:r>
                <a:rPr lang="en-US" dirty="0" smtClean="0"/>
                <a:t>d=2.0, v=264.5</a:t>
              </a:r>
              <a:endParaRPr lang="en-US" dirty="0"/>
            </a:p>
          </p:txBody>
        </p:sp>
      </p:grpSp>
    </p:spTree>
    <p:extLst>
      <p:ext uri="{BB962C8B-B14F-4D97-AF65-F5344CB8AC3E}">
        <p14:creationId xmlns:p14="http://schemas.microsoft.com/office/powerpoint/2010/main" val="244856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 </a:t>
            </a:r>
            <a:r>
              <a:rPr lang="en-US" dirty="0" err="1" smtClean="0"/>
              <a:t>Variogram</a:t>
            </a:r>
            <a:r>
              <a:rPr lang="en-US" dirty="0" smtClean="0"/>
              <a:t> Model</a:t>
            </a:r>
            <a:endParaRPr lang="en-US" dirty="0"/>
          </a:p>
        </p:txBody>
      </p:sp>
      <p:sp>
        <p:nvSpPr>
          <p:cNvPr id="6" name="Content Placeholder 2"/>
          <p:cNvSpPr txBox="1">
            <a:spLocks/>
          </p:cNvSpPr>
          <p:nvPr/>
        </p:nvSpPr>
        <p:spPr>
          <a:xfrm>
            <a:off x="6624490" y="5182458"/>
            <a:ext cx="5336689" cy="8695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smtClean="0"/>
              <a:t> Use least squares optimization to fit spherical variogram to averages by adjusting n, r, and p parameters</a:t>
            </a:r>
            <a:endParaRPr lang="en-US" sz="2200" dirty="0"/>
          </a:p>
        </p:txBody>
      </p:sp>
      <mc:AlternateContent xmlns:mc="http://schemas.openxmlformats.org/markup-compatibility/2006" xmlns:a14="http://schemas.microsoft.com/office/drawing/2010/main">
        <mc:Choice Requires="a14">
          <p:sp>
            <p:nvSpPr>
              <p:cNvPr id="7" name="Rectangle 6"/>
              <p:cNvSpPr/>
              <p:nvPr/>
            </p:nvSpPr>
            <p:spPr>
              <a:xfrm>
                <a:off x="6615055" y="2493303"/>
                <a:ext cx="5576945" cy="2804422"/>
              </a:xfrm>
              <a:prstGeom prst="rect">
                <a:avLst/>
              </a:prstGeom>
            </p:spPr>
            <p:txBody>
              <a:bodyPr wrap="square">
                <a:spAutoFit/>
              </a:bodyPr>
              <a:lstStyle/>
              <a:p>
                <a:pPr marL="342900" indent="-342900">
                  <a:buFont typeface="Arial" panose="020B0604020202020204" pitchFamily="34" charset="0"/>
                  <a:buChar char="•"/>
                </a:pPr>
                <a:r>
                  <a:rPr lang="en-US" sz="2200" dirty="0" smtClean="0"/>
                  <a:t>Spherical </a:t>
                </a:r>
                <a:r>
                  <a:rPr lang="en-US" sz="2200" dirty="0" err="1"/>
                  <a:t>Variogram</a:t>
                </a:r>
                <a:r>
                  <a:rPr lang="en-US" sz="2200" dirty="0"/>
                  <a:t> Model:</a:t>
                </a:r>
              </a:p>
              <a:p>
                <a:endParaRPr lang="en-US" sz="2200" dirty="0"/>
              </a:p>
              <a:p>
                <a:r>
                  <a:rPr lang="en-US" sz="2200" dirty="0"/>
                  <a:t>V</a:t>
                </a:r>
                <a:r>
                  <a:rPr lang="en-US" sz="2200" dirty="0" smtClean="0"/>
                  <a:t>(d) </a:t>
                </a:r>
                <a:r>
                  <a:rPr lang="en-US" sz="2200" dirty="0"/>
                  <a:t>= </a:t>
                </a:r>
                <a14:m>
                  <m:oMath xmlns:m="http://schemas.openxmlformats.org/officeDocument/2006/math">
                    <m:d>
                      <m:dPr>
                        <m:begChr m:val="{"/>
                        <m:endChr m:val=""/>
                        <m:ctrlPr>
                          <a:rPr lang="en-US" sz="2200" i="1">
                            <a:latin typeface="Cambria Math" panose="02040503050406030204" pitchFamily="18" charset="0"/>
                          </a:rPr>
                        </m:ctrlPr>
                      </m:dPr>
                      <m:e>
                        <m:eqArr>
                          <m:eqArrPr>
                            <m:ctrlPr>
                              <a:rPr lang="en-US" sz="2200" i="1">
                                <a:latin typeface="Cambria Math" panose="02040503050406030204" pitchFamily="18" charset="0"/>
                              </a:rPr>
                            </m:ctrlPr>
                          </m:eqArrPr>
                          <m:e>
                            <m:r>
                              <a:rPr lang="en-US" sz="2200" i="1">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𝑝</m:t>
                            </m:r>
                            <m:d>
                              <m:dPr>
                                <m:ctrlPr>
                                  <a:rPr lang="en-US" sz="2200" i="1">
                                    <a:latin typeface="Cambria Math" panose="02040503050406030204" pitchFamily="18" charset="0"/>
                                  </a:rPr>
                                </m:ctrlPr>
                              </m:dPr>
                              <m:e>
                                <m:r>
                                  <a:rPr lang="en-US" sz="2200" i="1">
                                    <a:latin typeface="Cambria Math" panose="02040503050406030204" pitchFamily="18" charset="0"/>
                                  </a:rPr>
                                  <m:t>1.5</m:t>
                                </m:r>
                                <m:f>
                                  <m:fPr>
                                    <m:ctrlPr>
                                      <a:rPr lang="en-US" sz="2200" i="1">
                                        <a:latin typeface="Cambria Math" panose="02040503050406030204" pitchFamily="18" charset="0"/>
                                      </a:rPr>
                                    </m:ctrlPr>
                                  </m:fPr>
                                  <m:num>
                                    <m:r>
                                      <a:rPr lang="en-US" sz="2200" i="1">
                                        <a:latin typeface="Cambria Math" panose="02040503050406030204" pitchFamily="18" charset="0"/>
                                      </a:rPr>
                                      <m:t>𝑑</m:t>
                                    </m:r>
                                  </m:num>
                                  <m:den>
                                    <m:r>
                                      <a:rPr lang="en-US" sz="2200" i="1">
                                        <a:latin typeface="Cambria Math" panose="02040503050406030204" pitchFamily="18" charset="0"/>
                                      </a:rPr>
                                      <m:t>𝑟</m:t>
                                    </m:r>
                                  </m:den>
                                </m:f>
                                <m:r>
                                  <a:rPr lang="en-US" sz="2200" i="1">
                                    <a:latin typeface="Cambria Math" panose="02040503050406030204" pitchFamily="18" charset="0"/>
                                  </a:rPr>
                                  <m:t>−.5</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f>
                                          <m:fPr>
                                            <m:ctrlPr>
                                              <a:rPr lang="en-US" sz="2200" i="1">
                                                <a:latin typeface="Cambria Math" panose="02040503050406030204" pitchFamily="18" charset="0"/>
                                              </a:rPr>
                                            </m:ctrlPr>
                                          </m:fPr>
                                          <m:num>
                                            <m:r>
                                              <a:rPr lang="en-US" sz="2200" i="1">
                                                <a:latin typeface="Cambria Math" panose="02040503050406030204" pitchFamily="18" charset="0"/>
                                              </a:rPr>
                                              <m:t>𝑑</m:t>
                                            </m:r>
                                          </m:num>
                                          <m:den>
                                            <m:r>
                                              <a:rPr lang="en-US" sz="2200" i="1">
                                                <a:latin typeface="Cambria Math" panose="02040503050406030204" pitchFamily="18" charset="0"/>
                                              </a:rPr>
                                              <m:t>𝑟</m:t>
                                            </m:r>
                                          </m:den>
                                        </m:f>
                                      </m:e>
                                    </m:d>
                                  </m:e>
                                  <m:sup>
                                    <m:r>
                                      <a:rPr lang="en-US" sz="2200" i="1">
                                        <a:latin typeface="Cambria Math" panose="02040503050406030204" pitchFamily="18" charset="0"/>
                                      </a:rPr>
                                      <m:t>3</m:t>
                                    </m:r>
                                  </m:sup>
                                </m:sSup>
                              </m:e>
                            </m:d>
                            <m:r>
                              <a:rPr lang="en-US" sz="2200" i="1">
                                <a:latin typeface="Cambria Math" panose="02040503050406030204" pitchFamily="18" charset="0"/>
                              </a:rPr>
                              <m:t>     </m:t>
                            </m:r>
                            <m:r>
                              <a:rPr lang="en-US" sz="2200" i="1">
                                <a:latin typeface="Cambria Math" panose="02040503050406030204" pitchFamily="18" charset="0"/>
                              </a:rPr>
                              <m:t>𝑑</m:t>
                            </m:r>
                            <m:r>
                              <m:rPr>
                                <m:nor/>
                              </m:rPr>
                              <a:rPr lang="en-US" sz="2200"/>
                              <m:t>≤</m:t>
                            </m:r>
                            <m:r>
                              <a:rPr lang="en-US" sz="2200" i="1">
                                <a:latin typeface="Cambria Math" panose="02040503050406030204" pitchFamily="18" charset="0"/>
                              </a:rPr>
                              <m:t>𝑟</m:t>
                            </m:r>
                          </m:e>
                          <m:e>
                            <m:r>
                              <a:rPr lang="en-US" sz="2200" i="1">
                                <a:latin typeface="Cambria Math" panose="02040503050406030204" pitchFamily="18" charset="0"/>
                              </a:rPr>
                              <m:t>𝑝</m:t>
                            </m:r>
                            <m:r>
                              <a:rPr lang="en-US" sz="2200" i="1">
                                <a:latin typeface="Cambria Math" panose="02040503050406030204" pitchFamily="18" charset="0"/>
                              </a:rPr>
                              <m:t>+</m:t>
                            </m:r>
                            <m:r>
                              <a:rPr lang="en-US" sz="2200" i="1">
                                <a:latin typeface="Cambria Math" panose="02040503050406030204" pitchFamily="18" charset="0"/>
                              </a:rPr>
                              <m:t>𝑛</m:t>
                            </m:r>
                            <m:r>
                              <a:rPr lang="en-US" sz="2200" i="1">
                                <a:latin typeface="Cambria Math" panose="02040503050406030204" pitchFamily="18" charset="0"/>
                              </a:rPr>
                              <m:t>                                      </m:t>
                            </m:r>
                            <m:r>
                              <a:rPr lang="en-US" sz="2200" i="1">
                                <a:latin typeface="Cambria Math" panose="02040503050406030204" pitchFamily="18" charset="0"/>
                              </a:rPr>
                              <m:t>𝑑</m:t>
                            </m:r>
                            <m:r>
                              <m:rPr>
                                <m:nor/>
                              </m:rPr>
                              <a:rPr lang="en-US" sz="2200"/>
                              <m:t>&gt;</m:t>
                            </m:r>
                            <m:r>
                              <a:rPr lang="en-US" sz="2200" i="1">
                                <a:latin typeface="Cambria Math" panose="02040503050406030204" pitchFamily="18" charset="0"/>
                              </a:rPr>
                              <m:t>𝑟</m:t>
                            </m:r>
                          </m:e>
                        </m:eqArr>
                      </m:e>
                    </m:d>
                  </m:oMath>
                </a14:m>
                <a:endParaRPr lang="en-US" sz="2200" dirty="0" smtClean="0"/>
              </a:p>
              <a:p>
                <a:endParaRPr lang="en-US" sz="2200" dirty="0" smtClean="0"/>
              </a:p>
              <a:p>
                <a:r>
                  <a:rPr lang="en-US" sz="2000" dirty="0" smtClean="0"/>
                  <a:t>Parameters: </a:t>
                </a:r>
                <a:r>
                  <a:rPr lang="en-US" sz="2000" dirty="0"/>
                  <a:t>Nugget (n), Range (r), and Partial Sill </a:t>
                </a:r>
                <a:r>
                  <a:rPr lang="en-US" sz="2000" dirty="0" smtClean="0"/>
                  <a:t>(p)</a:t>
                </a:r>
                <a:endParaRPr lang="en-US" sz="2000" dirty="0"/>
              </a:p>
              <a:p>
                <a:endParaRPr lang="en-US" sz="2000" dirty="0" smtClean="0"/>
              </a:p>
            </p:txBody>
          </p:sp>
        </mc:Choice>
        <mc:Fallback xmlns="">
          <p:sp>
            <p:nvSpPr>
              <p:cNvPr id="7" name="Rectangle 6"/>
              <p:cNvSpPr>
                <a:spLocks noRot="1" noChangeAspect="1" noMove="1" noResize="1" noEditPoints="1" noAdjustHandles="1" noChangeArrowheads="1" noChangeShapeType="1" noTextEdit="1"/>
              </p:cNvSpPr>
              <p:nvPr/>
            </p:nvSpPr>
            <p:spPr>
              <a:xfrm>
                <a:off x="6615055" y="2493303"/>
                <a:ext cx="5576945" cy="2804422"/>
              </a:xfrm>
              <a:prstGeom prst="rect">
                <a:avLst/>
              </a:prstGeom>
              <a:blipFill>
                <a:blip r:embed="rId3"/>
                <a:stretch>
                  <a:fillRect l="-1421" t="-1522" r="-1093"/>
                </a:stretch>
              </a:blipFill>
            </p:spPr>
            <p:txBody>
              <a:bodyPr/>
              <a:lstStyle/>
              <a:p>
                <a:r>
                  <a:rPr lang="en-US">
                    <a:noFill/>
                  </a:rPr>
                  <a:t> </a:t>
                </a:r>
              </a:p>
            </p:txBody>
          </p:sp>
        </mc:Fallback>
      </mc:AlternateContent>
      <p:graphicFrame>
        <p:nvGraphicFramePr>
          <p:cNvPr id="8" name="Chart 7"/>
          <p:cNvGraphicFramePr>
            <a:graphicFrameLocks/>
          </p:cNvGraphicFramePr>
          <p:nvPr>
            <p:extLst/>
          </p:nvPr>
        </p:nvGraphicFramePr>
        <p:xfrm>
          <a:off x="404757" y="1690688"/>
          <a:ext cx="6210300" cy="3676650"/>
        </p:xfrm>
        <a:graphic>
          <a:graphicData uri="http://schemas.openxmlformats.org/drawingml/2006/chart">
            <c:chart xmlns:c="http://schemas.openxmlformats.org/drawingml/2006/chart" xmlns:r="http://schemas.openxmlformats.org/officeDocument/2006/relationships" r:id="rId4"/>
          </a:graphicData>
        </a:graphic>
      </p:graphicFrame>
      <p:sp>
        <p:nvSpPr>
          <p:cNvPr id="9" name="Content Placeholder 2"/>
          <p:cNvSpPr txBox="1">
            <a:spLocks/>
          </p:cNvSpPr>
          <p:nvPr/>
        </p:nvSpPr>
        <p:spPr>
          <a:xfrm>
            <a:off x="6615057" y="1531155"/>
            <a:ext cx="5336689" cy="4249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smtClean="0"/>
              <a:t> Sort data into bins</a:t>
            </a:r>
          </a:p>
        </p:txBody>
      </p:sp>
      <p:sp>
        <p:nvSpPr>
          <p:cNvPr id="10" name="Content Placeholder 2"/>
          <p:cNvSpPr txBox="1">
            <a:spLocks/>
          </p:cNvSpPr>
          <p:nvPr/>
        </p:nvSpPr>
        <p:spPr>
          <a:xfrm>
            <a:off x="6618194" y="2055913"/>
            <a:ext cx="5336689" cy="4249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smtClean="0"/>
              <a:t> Calculate average d and v for each bin</a:t>
            </a:r>
          </a:p>
        </p:txBody>
      </p:sp>
      <p:graphicFrame>
        <p:nvGraphicFramePr>
          <p:cNvPr id="11" name="Chart 10"/>
          <p:cNvGraphicFramePr>
            <a:graphicFrameLocks/>
          </p:cNvGraphicFramePr>
          <p:nvPr>
            <p:extLst/>
          </p:nvPr>
        </p:nvGraphicFramePr>
        <p:xfrm>
          <a:off x="415759" y="1690688"/>
          <a:ext cx="6210300" cy="367665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Chart 11"/>
          <p:cNvGraphicFramePr>
            <a:graphicFrameLocks/>
          </p:cNvGraphicFramePr>
          <p:nvPr>
            <p:extLst/>
          </p:nvPr>
        </p:nvGraphicFramePr>
        <p:xfrm>
          <a:off x="415759" y="1690688"/>
          <a:ext cx="6210300" cy="367665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p:cNvGraphicFramePr>
            <a:graphicFrameLocks/>
          </p:cNvGraphicFramePr>
          <p:nvPr>
            <p:extLst/>
          </p:nvPr>
        </p:nvGraphicFramePr>
        <p:xfrm>
          <a:off x="406326" y="1690688"/>
          <a:ext cx="6210300" cy="367665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5712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Graphic spid="8" grpId="0">
        <p:bldAsOne/>
      </p:bldGraphic>
      <p:bldP spid="9" grpId="0"/>
      <p:bldP spid="10" grpId="0"/>
      <p:bldGraphic spid="11" grpId="0">
        <p:bldAsOne/>
      </p:bldGraphic>
      <p:bldGraphic spid="11" grpId="1">
        <p:bldAsOne/>
      </p:bldGraphic>
      <p:bldGraphic spid="12" grpId="0">
        <p:bldAsOne/>
      </p:bldGraphic>
      <p:bldGraphic spid="12" grpId="1">
        <p:bldAsOne/>
      </p:bldGraphic>
      <p:bldGraphic spid="14"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Solve the Kriging System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02890"/>
                <a:ext cx="10515600" cy="1731982"/>
              </a:xfrm>
            </p:spPr>
            <p:txBody>
              <a:bodyPr>
                <a:normAutofit/>
              </a:bodyPr>
              <a:lstStyle/>
              <a:p>
                <a14:m>
                  <m:oMath xmlns:m="http://schemas.openxmlformats.org/officeDocument/2006/math">
                    <m:d>
                      <m:dPr>
                        <m:begChr m:val="["/>
                        <m:endChr m:val="]"/>
                        <m:ctrlPr>
                          <a:rPr lang="en-US" i="1" smtClean="0">
                            <a:latin typeface="Cambria Math" panose="02040503050406030204" pitchFamily="18" charset="0"/>
                          </a:rPr>
                        </m:ctrlPr>
                      </m:dPr>
                      <m:e>
                        <m:m>
                          <m:mPr>
                            <m:mcs>
                              <m:mc>
                                <m:mcPr>
                                  <m:count m:val="4"/>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𝑉</m:t>
                              </m:r>
                              <m:r>
                                <a:rPr lang="en-US" i="1">
                                  <a:latin typeface="Cambria Math" panose="02040503050406030204" pitchFamily="18" charset="0"/>
                                </a:rPr>
                                <m:t>(1,1)</m:t>
                              </m:r>
                            </m:e>
                            <m:e>
                              <m:r>
                                <a:rPr lang="en-US" i="1">
                                  <a:latin typeface="Cambria Math" panose="02040503050406030204" pitchFamily="18" charset="0"/>
                                </a:rPr>
                                <m:t>⋯</m:t>
                              </m:r>
                            </m:e>
                            <m:e>
                              <m:r>
                                <a:rPr lang="en-US" i="1">
                                  <a:latin typeface="Cambria Math" panose="02040503050406030204" pitchFamily="18" charset="0"/>
                                </a:rPr>
                                <m:t>𝑉</m:t>
                              </m:r>
                              <m:r>
                                <a:rPr lang="en-US" i="1">
                                  <a:latin typeface="Cambria Math" panose="02040503050406030204" pitchFamily="18" charset="0"/>
                                </a:rPr>
                                <m:t>(1,</m:t>
                              </m:r>
                              <m:r>
                                <a:rPr lang="en-US" b="0" i="1" smtClean="0">
                                  <a:latin typeface="Cambria Math" panose="02040503050406030204" pitchFamily="18" charset="0"/>
                                </a:rPr>
                                <m:t>𝑛</m:t>
                              </m:r>
                              <m:r>
                                <a:rPr lang="en-US" i="1">
                                  <a:latin typeface="Cambria Math" panose="02040503050406030204" pitchFamily="18" charset="0"/>
                                </a:rPr>
                                <m:t>)</m:t>
                              </m:r>
                            </m:e>
                            <m:e>
                              <m:r>
                                <a:rPr lang="en-US" i="1">
                                  <a:latin typeface="Cambria Math" panose="02040503050406030204" pitchFamily="18" charset="0"/>
                                </a:rPr>
                                <m:t>1</m:t>
                              </m:r>
                            </m:e>
                          </m:mr>
                          <m:mr>
                            <m:e>
                              <m:r>
                                <a:rPr lang="en-US" i="1">
                                  <a:latin typeface="Cambria Math" panose="02040503050406030204" pitchFamily="18" charset="0"/>
                                </a:rPr>
                                <m:t>⋮</m:t>
                              </m:r>
                            </m:e>
                            <m:e>
                              <m:r>
                                <a:rPr lang="en-US" i="1">
                                  <a:latin typeface="Cambria Math" panose="02040503050406030204" pitchFamily="18" charset="0"/>
                                </a:rPr>
                                <m:t>⋱</m:t>
                              </m:r>
                            </m:e>
                            <m:e>
                              <m:r>
                                <a:rPr lang="en-US" i="1">
                                  <a:latin typeface="Cambria Math" panose="02040503050406030204" pitchFamily="18" charset="0"/>
                                </a:rPr>
                                <m:t>⋮</m:t>
                              </m:r>
                            </m:e>
                            <m:e>
                              <m:r>
                                <a:rPr lang="en-US" i="1">
                                  <a:latin typeface="Cambria Math" panose="02040503050406030204" pitchFamily="18" charset="0"/>
                                </a:rPr>
                                <m:t>1</m:t>
                              </m:r>
                            </m:e>
                          </m:mr>
                          <m:mr>
                            <m:e>
                              <m:eqArr>
                                <m:eqArrPr>
                                  <m:ctrlPr>
                                    <a:rPr lang="en-US" i="1">
                                      <a:latin typeface="Cambria Math" panose="02040503050406030204" pitchFamily="18" charset="0"/>
                                    </a:rPr>
                                  </m:ctrlPr>
                                </m:eqArrPr>
                                <m:e>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𝑛</m:t>
                                  </m:r>
                                  <m:r>
                                    <a:rPr lang="en-US" i="1">
                                      <a:latin typeface="Cambria Math" panose="02040503050406030204" pitchFamily="18" charset="0"/>
                                    </a:rPr>
                                    <m:t>,1)</m:t>
                                  </m:r>
                                </m:e>
                                <m:e>
                                  <m:r>
                                    <a:rPr lang="en-US" i="1">
                                      <a:latin typeface="Cambria Math" panose="02040503050406030204" pitchFamily="18" charset="0"/>
                                    </a:rPr>
                                    <m:t>1</m:t>
                                  </m:r>
                                </m:e>
                              </m:eqArr>
                            </m:e>
                            <m:e>
                              <m:eqArr>
                                <m:eqArrPr>
                                  <m:ctrlPr>
                                    <a:rPr lang="en-US" i="1">
                                      <a:latin typeface="Cambria Math" panose="02040503050406030204" pitchFamily="18" charset="0"/>
                                    </a:rPr>
                                  </m:ctrlPr>
                                </m:eqArrPr>
                                <m:e>
                                  <m:r>
                                    <a:rPr lang="en-US" i="1">
                                      <a:latin typeface="Cambria Math" panose="02040503050406030204" pitchFamily="18" charset="0"/>
                                    </a:rPr>
                                    <m:t>⋯</m:t>
                                  </m:r>
                                </m:e>
                                <m:e>
                                  <m:r>
                                    <a:rPr lang="en-US" i="1">
                                      <a:latin typeface="Cambria Math" panose="02040503050406030204" pitchFamily="18" charset="0"/>
                                    </a:rPr>
                                    <m:t>1</m:t>
                                  </m:r>
                                </m:e>
                              </m:eqArr>
                            </m:e>
                            <m:e>
                              <m:eqArr>
                                <m:eqArrPr>
                                  <m:ctrlPr>
                                    <a:rPr lang="en-US" i="1">
                                      <a:latin typeface="Cambria Math" panose="02040503050406030204" pitchFamily="18" charset="0"/>
                                    </a:rPr>
                                  </m:ctrlPr>
                                </m:eqArrPr>
                                <m:e>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𝑛</m:t>
                                  </m:r>
                                  <m:r>
                                    <a:rPr lang="en-US" i="1">
                                      <a:latin typeface="Cambria Math" panose="02040503050406030204" pitchFamily="18" charset="0"/>
                                    </a:rPr>
                                    <m:t>,</m:t>
                                  </m:r>
                                  <m:r>
                                    <a:rPr lang="en-US" b="0" i="1" smtClean="0">
                                      <a:latin typeface="Cambria Math" panose="02040503050406030204" pitchFamily="18" charset="0"/>
                                    </a:rPr>
                                    <m:t>𝑛</m:t>
                                  </m:r>
                                  <m:r>
                                    <a:rPr lang="en-US" i="1">
                                      <a:latin typeface="Cambria Math" panose="02040503050406030204" pitchFamily="18" charset="0"/>
                                    </a:rPr>
                                    <m:t>)</m:t>
                                  </m:r>
                                </m:e>
                                <m:e>
                                  <m:r>
                                    <a:rPr lang="en-US" i="1">
                                      <a:latin typeface="Cambria Math" panose="02040503050406030204" pitchFamily="18" charset="0"/>
                                    </a:rPr>
                                    <m:t>1</m:t>
                                  </m:r>
                                </m:e>
                              </m:eqArr>
                            </m:e>
                            <m:e>
                              <m:eqArr>
                                <m:eqArrPr>
                                  <m:ctrlPr>
                                    <a:rPr lang="en-US" i="1">
                                      <a:latin typeface="Cambria Math" panose="02040503050406030204" pitchFamily="18" charset="0"/>
                                    </a:rPr>
                                  </m:ctrlPr>
                                </m:eqArrPr>
                                <m:e>
                                  <m:r>
                                    <a:rPr lang="en-US" i="1">
                                      <a:latin typeface="Cambria Math" panose="02040503050406030204" pitchFamily="18" charset="0"/>
                                    </a:rPr>
                                    <m:t>1</m:t>
                                  </m:r>
                                </m:e>
                                <m:e>
                                  <m:r>
                                    <a:rPr lang="en-US" i="1">
                                      <a:latin typeface="Cambria Math" panose="02040503050406030204" pitchFamily="18" charset="0"/>
                                    </a:rPr>
                                    <m:t>0</m:t>
                                  </m:r>
                                </m:e>
                              </m:eqArr>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l-GR" i="1" dirty="0">
                                      <a:latin typeface="Cambria Math" panose="02040503050406030204" pitchFamily="18" charset="0"/>
                                    </a:rPr>
                                  </m:ctrlPr>
                                </m:sSubPr>
                                <m:e>
                                  <m:r>
                                    <m:rPr>
                                      <m:sty m:val="p"/>
                                    </m:rPr>
                                    <a:rPr lang="el-GR" i="1" dirty="0">
                                      <a:latin typeface="Cambria Math" panose="02040503050406030204" pitchFamily="18" charset="0"/>
                                    </a:rPr>
                                    <m:t>λ</m:t>
                                  </m:r>
                                </m:e>
                                <m:sub>
                                  <m:r>
                                    <a:rPr lang="en-US" b="0" i="1" dirty="0" smtClean="0">
                                      <a:latin typeface="Cambria Math" panose="02040503050406030204" pitchFamily="18" charset="0"/>
                                    </a:rPr>
                                    <m:t>1</m:t>
                                  </m:r>
                                </m:sub>
                              </m:sSub>
                            </m:e>
                          </m:mr>
                          <m:mr>
                            <m:e>
                              <m:r>
                                <a:rPr lang="en-US" b="0" i="1" smtClean="0">
                                  <a:latin typeface="Cambria Math" panose="02040503050406030204" pitchFamily="18" charset="0"/>
                                </a:rPr>
                                <m:t>⋮</m:t>
                              </m:r>
                            </m:e>
                          </m:mr>
                          <m:mr>
                            <m:e>
                              <m:sSub>
                                <m:sSubPr>
                                  <m:ctrlPr>
                                    <a:rPr lang="el-GR" i="1" dirty="0">
                                      <a:latin typeface="Cambria Math" panose="02040503050406030204" pitchFamily="18" charset="0"/>
                                    </a:rPr>
                                  </m:ctrlPr>
                                </m:sSubPr>
                                <m:e>
                                  <m:r>
                                    <m:rPr>
                                      <m:sty m:val="p"/>
                                    </m:rPr>
                                    <a:rPr lang="el-GR" i="1" dirty="0">
                                      <a:latin typeface="Cambria Math" panose="02040503050406030204" pitchFamily="18" charset="0"/>
                                    </a:rPr>
                                    <m:t>λ</m:t>
                                  </m:r>
                                </m:e>
                                <m:sub>
                                  <m:r>
                                    <a:rPr lang="en-US" b="0" i="1" dirty="0" smtClean="0">
                                      <a:latin typeface="Cambria Math" panose="02040503050406030204" pitchFamily="18" charset="0"/>
                                    </a:rPr>
                                    <m:t>𝑛</m:t>
                                  </m:r>
                                  <m:r>
                                    <a:rPr lang="en-US" b="0" i="1" dirty="0" smtClean="0">
                                      <a:latin typeface="Cambria Math" panose="02040503050406030204" pitchFamily="18" charset="0"/>
                                    </a:rPr>
                                    <m:t>+1</m:t>
                                  </m:r>
                                </m:sub>
                              </m:sSub>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e>
                          </m:mr>
                          <m:mr>
                            <m:e>
                              <m:r>
                                <a:rPr lang="en-US" b="0" i="1" smtClean="0">
                                  <a:latin typeface="Cambria Math" panose="02040503050406030204" pitchFamily="18" charset="0"/>
                                </a:rPr>
                                <m:t>⋮</m:t>
                              </m:r>
                            </m:e>
                          </m:mr>
                          <m:m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e>
                                  </m:d>
                                </m:e>
                                <m:e>
                                  <m:r>
                                    <a:rPr lang="en-US" b="0" i="1" smtClean="0">
                                      <a:latin typeface="Cambria Math" panose="02040503050406030204" pitchFamily="18" charset="0"/>
                                    </a:rPr>
                                    <m:t>1</m:t>
                                  </m:r>
                                </m:e>
                              </m:eqArr>
                            </m:e>
                          </m:mr>
                        </m:m>
                      </m:e>
                    </m:d>
                  </m:oMath>
                </a14:m>
                <a:r>
                  <a:rPr lang="en-US"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02890"/>
                <a:ext cx="10515600" cy="1731982"/>
              </a:xfrm>
              <a:blipFill>
                <a:blip r:embed="rId3"/>
                <a:stretch>
                  <a:fillRect t="-10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p:cNvSpPr txBox="1">
                <a:spLocks/>
              </p:cNvSpPr>
              <p:nvPr/>
            </p:nvSpPr>
            <p:spPr>
              <a:xfrm>
                <a:off x="838200" y="2928453"/>
                <a:ext cx="10515600" cy="1225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smtClean="0"/>
              </a:p>
              <a:p>
                <a:r>
                  <a:rPr lang="en-US" dirty="0" smtClean="0"/>
                  <a:t>Solve the matrix equation for the weights </a:t>
                </a:r>
                <a14:m>
                  <m:oMath xmlns:m="http://schemas.openxmlformats.org/officeDocument/2006/math">
                    <m:sSub>
                      <m:sSubPr>
                        <m:ctrlPr>
                          <a:rPr lang="el-GR" i="1" dirty="0">
                            <a:latin typeface="Cambria Math" panose="02040503050406030204" pitchFamily="18" charset="0"/>
                          </a:rPr>
                        </m:ctrlPr>
                      </m:sSubPr>
                      <m:e>
                        <m:r>
                          <a:rPr lang="en-US" i="1" dirty="0" smtClean="0">
                            <a:latin typeface="Cambria Math" panose="02040503050406030204" pitchFamily="18" charset="0"/>
                          </a:rPr>
                          <m:t>(</m:t>
                        </m:r>
                        <m:r>
                          <m:rPr>
                            <m:sty m:val="p"/>
                          </m:rPr>
                          <a:rPr lang="el-GR" i="1" dirty="0">
                            <a:latin typeface="Cambria Math" panose="02040503050406030204" pitchFamily="18" charset="0"/>
                          </a:rPr>
                          <m:t>λ</m:t>
                        </m:r>
                      </m:e>
                      <m:sub>
                        <m:r>
                          <a:rPr lang="en-US" i="1" dirty="0" smtClean="0">
                            <a:latin typeface="Cambria Math" panose="02040503050406030204" pitchFamily="18" charset="0"/>
                          </a:rPr>
                          <m:t>𝑖</m:t>
                        </m:r>
                      </m:sub>
                    </m:sSub>
                  </m:oMath>
                </a14:m>
                <a:r>
                  <a:rPr lang="en-US" dirty="0" smtClean="0"/>
                  <a:t>)</a:t>
                </a:r>
              </a:p>
              <a:p>
                <a:endParaRPr lang="en-US" dirty="0" smtClean="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838200" y="2928453"/>
                <a:ext cx="10515600" cy="1225738"/>
              </a:xfrm>
              <a:prstGeom prst="rect">
                <a:avLst/>
              </a:prstGeom>
              <a:blipFill>
                <a:blip r:embed="rId4"/>
                <a:stretch>
                  <a:fillRect l="-1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p:cNvSpPr txBox="1">
                <a:spLocks/>
              </p:cNvSpPr>
              <p:nvPr/>
            </p:nvSpPr>
            <p:spPr>
              <a:xfrm>
                <a:off x="838200" y="3762880"/>
                <a:ext cx="10515600" cy="12828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smtClean="0"/>
              </a:p>
              <a:p>
                <a:r>
                  <a:rPr lang="en-US" dirty="0" smtClean="0"/>
                  <a:t>Calculate the solution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m:t>
                        </m:r>
                      </m:sub>
                    </m:sSub>
                  </m:oMath>
                </a14:m>
                <a:r>
                  <a:rPr lang="en-US" dirty="0"/>
                  <a:t> at location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m:t>
                        </m:r>
                      </m:sub>
                    </m:sSub>
                  </m:oMath>
                </a14:m>
                <a:r>
                  <a:rPr lang="en-US" dirty="0" smtClean="0"/>
                  <a:t>)</a:t>
                </a:r>
                <a:endParaRPr lang="en-US"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838200" y="3762880"/>
                <a:ext cx="10515600" cy="1282849"/>
              </a:xfrm>
              <a:prstGeom prst="rect">
                <a:avLst/>
              </a:prstGeom>
              <a:blipFill>
                <a:blip r:embed="rId5"/>
                <a:stretch>
                  <a:fillRect l="-1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p:cNvSpPr txBox="1">
                <a:spLocks/>
              </p:cNvSpPr>
              <p:nvPr/>
            </p:nvSpPr>
            <p:spPr>
              <a:xfrm>
                <a:off x="838200" y="4404304"/>
                <a:ext cx="10515600" cy="10858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smtClean="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m:t>
                        </m:r>
                      </m:sub>
                    </m:sSub>
                  </m:oMath>
                </a14:m>
                <a:r>
                  <a:rPr lang="en-US" dirty="0"/>
                  <a:t>=</a:t>
                </a:r>
                <a14:m>
                  <m:oMath xmlns:m="http://schemas.openxmlformats.org/officeDocument/2006/math">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=1</m:t>
                        </m:r>
                      </m:sub>
                      <m:sup>
                        <m:r>
                          <a:rPr lang="en-US" i="1" dirty="0">
                            <a:latin typeface="Cambria Math" panose="02040503050406030204" pitchFamily="18" charset="0"/>
                          </a:rPr>
                          <m:t>𝑛</m:t>
                        </m:r>
                      </m:sup>
                      <m:e>
                        <m:sSub>
                          <m:sSubPr>
                            <m:ctrlPr>
                              <a:rPr lang="el-GR" i="1" dirty="0">
                                <a:latin typeface="Cambria Math" panose="02040503050406030204" pitchFamily="18" charset="0"/>
                              </a:rPr>
                            </m:ctrlPr>
                          </m:sSubPr>
                          <m:e>
                            <m:r>
                              <m:rPr>
                                <m:sty m:val="p"/>
                              </m:rPr>
                              <a:rPr lang="el-GR" i="1" dirty="0">
                                <a:latin typeface="Cambria Math" panose="02040503050406030204" pitchFamily="18" charset="0"/>
                              </a:rPr>
                              <m:t>λ</m:t>
                            </m:r>
                          </m:e>
                          <m:sub>
                            <m:r>
                              <a:rPr lang="en-US" i="1" dirty="0">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e>
                    </m:nary>
                  </m:oMath>
                </a14:m>
                <a:endParaRPr lang="en-US" dirty="0" smtClean="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8200" y="4404304"/>
                <a:ext cx="10515600" cy="1085883"/>
              </a:xfrm>
              <a:prstGeom prst="rect">
                <a:avLst/>
              </a:prstGeom>
              <a:blipFill>
                <a:blip r:embed="rId6"/>
                <a:stretch>
                  <a:fillRect b="-6704"/>
                </a:stretch>
              </a:blipFill>
            </p:spPr>
            <p:txBody>
              <a:bodyPr/>
              <a:lstStyle/>
              <a:p>
                <a:r>
                  <a:rPr lang="en-US">
                    <a:noFill/>
                  </a:rPr>
                  <a:t> </a:t>
                </a:r>
              </a:p>
            </p:txBody>
          </p:sp>
        </mc:Fallback>
      </mc:AlternateContent>
      <p:sp>
        <p:nvSpPr>
          <p:cNvPr id="7" name="Content Placeholder 2"/>
          <p:cNvSpPr txBox="1">
            <a:spLocks/>
          </p:cNvSpPr>
          <p:nvPr/>
        </p:nvSpPr>
        <p:spPr>
          <a:xfrm>
            <a:off x="838200" y="5150844"/>
            <a:ext cx="10515600" cy="135451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smtClean="0"/>
          </a:p>
          <a:p>
            <a:r>
              <a:rPr lang="en-US" dirty="0" smtClean="0"/>
              <a:t>Apply this method throughout the aquifer to create a map of groundwater levels</a:t>
            </a:r>
            <a:endParaRPr lang="en-US" dirty="0"/>
          </a:p>
        </p:txBody>
      </p:sp>
    </p:spTree>
    <p:extLst>
      <p:ext uri="{BB962C8B-B14F-4D97-AF65-F5344CB8AC3E}">
        <p14:creationId xmlns:p14="http://schemas.microsoft.com/office/powerpoint/2010/main" val="207616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Maps of Groundwater Drawdown</a:t>
            </a:r>
            <a:endParaRPr lang="en-US" dirty="0"/>
          </a:p>
        </p:txBody>
      </p:sp>
      <p:pic>
        <p:nvPicPr>
          <p:cNvPr id="5" name="MIlfor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487715" y="1291472"/>
            <a:ext cx="6503886" cy="4885491"/>
          </a:xfrm>
        </p:spPr>
      </p:pic>
    </p:spTree>
    <p:extLst>
      <p:ext uri="{BB962C8B-B14F-4D97-AF65-F5344CB8AC3E}">
        <p14:creationId xmlns:p14="http://schemas.microsoft.com/office/powerpoint/2010/main" val="34859999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Groundwater Uses</a:t>
            </a:r>
            <a:endParaRPr lang="en-US" dirty="0"/>
          </a:p>
        </p:txBody>
      </p:sp>
      <p:pic>
        <p:nvPicPr>
          <p:cNvPr id="2054" name="Picture 6" descr="Related image"/>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6248400" y="1690688"/>
            <a:ext cx="5181600" cy="345094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p:cNvSpPr>
            <a:spLocks noGrp="1"/>
          </p:cNvSpPr>
          <p:nvPr>
            <p:ph sz="half" idx="2"/>
          </p:nvPr>
        </p:nvSpPr>
        <p:spPr>
          <a:xfrm>
            <a:off x="838200" y="1690688"/>
            <a:ext cx="5181600" cy="4351338"/>
          </a:xfrm>
        </p:spPr>
        <p:txBody>
          <a:bodyPr/>
          <a:lstStyle/>
          <a:p>
            <a:r>
              <a:rPr lang="en-US" dirty="0" smtClean="0"/>
              <a:t>Agricultural Irrigation</a:t>
            </a:r>
          </a:p>
          <a:p>
            <a:r>
              <a:rPr lang="en-US" dirty="0" smtClean="0"/>
              <a:t>Drinking Water</a:t>
            </a:r>
          </a:p>
          <a:p>
            <a:r>
              <a:rPr lang="en-US" dirty="0" smtClean="0"/>
              <a:t>Industrial Processes</a:t>
            </a:r>
          </a:p>
          <a:p>
            <a:r>
              <a:rPr lang="en-US" dirty="0" smtClean="0"/>
              <a:t>Mining</a:t>
            </a:r>
          </a:p>
          <a:p>
            <a:r>
              <a:rPr lang="en-US" dirty="0" smtClean="0"/>
              <a:t>Recharge for lakes, rivers, wetlands</a:t>
            </a:r>
            <a:endParaRPr lang="en-US" dirty="0"/>
          </a:p>
        </p:txBody>
      </p:sp>
    </p:spTree>
    <p:extLst>
      <p:ext uri="{BB962C8B-B14F-4D97-AF65-F5344CB8AC3E}">
        <p14:creationId xmlns:p14="http://schemas.microsoft.com/office/powerpoint/2010/main" val="28541161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Calculate Aquifer Depletion</a:t>
            </a:r>
            <a:endParaRPr lang="en-US" dirty="0"/>
          </a:p>
        </p:txBody>
      </p:sp>
      <p:pic>
        <p:nvPicPr>
          <p:cNvPr id="5" name="Beryl_Enterprise_Update">
            <a:hlinkClick r:id="" action="ppaction://media"/>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5"/>
          <a:stretch>
            <a:fillRect/>
          </a:stretch>
        </p:blipFill>
        <p:spPr>
          <a:xfrm>
            <a:off x="6096000" y="1825625"/>
            <a:ext cx="4918075" cy="4351338"/>
          </a:xfrm>
        </p:spPr>
      </p:pic>
      <p:sp>
        <p:nvSpPr>
          <p:cNvPr id="3" name="Content Placeholder 2"/>
          <p:cNvSpPr>
            <a:spLocks noGrp="1"/>
          </p:cNvSpPr>
          <p:nvPr>
            <p:ph sz="half" idx="2"/>
          </p:nvPr>
        </p:nvSpPr>
        <p:spPr>
          <a:xfrm>
            <a:off x="838200" y="1825625"/>
            <a:ext cx="5257800" cy="1469118"/>
          </a:xfrm>
        </p:spPr>
        <p:txBody>
          <a:bodyPr>
            <a:normAutofit/>
          </a:bodyPr>
          <a:lstStyle/>
          <a:p>
            <a:r>
              <a:rPr lang="en-US" dirty="0" smtClean="0"/>
              <a:t>Multiply drawdown by cell area and storage coefficient, then sum over the aquifer.</a:t>
            </a:r>
          </a:p>
          <a:p>
            <a:endParaRPr lang="en-US" dirty="0"/>
          </a:p>
        </p:txBody>
      </p:sp>
      <p:sp>
        <p:nvSpPr>
          <p:cNvPr id="6" name="Content Placeholder 2"/>
          <p:cNvSpPr txBox="1">
            <a:spLocks/>
          </p:cNvSpPr>
          <p:nvPr/>
        </p:nvSpPr>
        <p:spPr>
          <a:xfrm>
            <a:off x="838200" y="3429680"/>
            <a:ext cx="5257800" cy="14616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Calculated 1.45 million acre-</a:t>
            </a:r>
            <a:r>
              <a:rPr lang="en-US" dirty="0" err="1" smtClean="0"/>
              <a:t>ft</a:t>
            </a:r>
            <a:r>
              <a:rPr lang="en-US" dirty="0" smtClean="0"/>
              <a:t> storage loss in Beryl-Enterprise area from 1937-1978.</a:t>
            </a:r>
          </a:p>
          <a:p>
            <a:pPr marL="0" indent="0">
              <a:buNone/>
            </a:pPr>
            <a:endParaRPr lang="en-US" dirty="0" smtClean="0"/>
          </a:p>
        </p:txBody>
      </p:sp>
      <p:sp>
        <p:nvSpPr>
          <p:cNvPr id="7" name="Content Placeholder 2"/>
          <p:cNvSpPr txBox="1">
            <a:spLocks/>
          </p:cNvSpPr>
          <p:nvPr/>
        </p:nvSpPr>
        <p:spPr>
          <a:xfrm>
            <a:off x="838200" y="5026251"/>
            <a:ext cx="5257800" cy="8826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USGS calculated 1.3-1.5 million acre-</a:t>
            </a:r>
            <a:r>
              <a:rPr lang="en-US" dirty="0" err="1" smtClean="0"/>
              <a:t>ft</a:t>
            </a:r>
            <a:r>
              <a:rPr lang="en-US" dirty="0" smtClean="0"/>
              <a:t> loss for same period.</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01674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video>
              <p:cMediaNode vol="80000">
                <p:cTn id="16" fill="hold" display="0">
                  <p:stCondLst>
                    <p:cond delay="indefinite"/>
                  </p:stCondLst>
                </p:cTn>
                <p:tgtEl>
                  <p:spTgt spid="5"/>
                </p:tgtEl>
              </p:cMediaNode>
            </p:video>
          </p:childTnLst>
        </p:cTn>
      </p:par>
    </p:tnLst>
    <p:bldLst>
      <p:bldP spid="6"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Aquifer Depletion in Cedar Valley</a:t>
            </a:r>
            <a:endParaRPr lang="en-US" dirty="0"/>
          </a:p>
        </p:txBody>
      </p:sp>
      <p:sp>
        <p:nvSpPr>
          <p:cNvPr id="3" name="Content Placeholder 2"/>
          <p:cNvSpPr>
            <a:spLocks noGrp="1"/>
          </p:cNvSpPr>
          <p:nvPr>
            <p:ph sz="half" idx="2"/>
          </p:nvPr>
        </p:nvSpPr>
        <p:spPr>
          <a:xfrm>
            <a:off x="838200" y="1825625"/>
            <a:ext cx="5257800" cy="4351338"/>
          </a:xfrm>
        </p:spPr>
        <p:txBody>
          <a:bodyPr/>
          <a:lstStyle/>
          <a:p>
            <a:r>
              <a:rPr lang="en-US" dirty="0" smtClean="0"/>
              <a:t>Calculated 8,300 acre-</a:t>
            </a:r>
            <a:r>
              <a:rPr lang="en-US" dirty="0" err="1" smtClean="0"/>
              <a:t>ft</a:t>
            </a:r>
            <a:r>
              <a:rPr lang="en-US" dirty="0" smtClean="0"/>
              <a:t> per year storage loss in Cedar Valley</a:t>
            </a:r>
          </a:p>
          <a:p>
            <a:endParaRPr lang="en-US" dirty="0" smtClean="0"/>
          </a:p>
          <a:p>
            <a:r>
              <a:rPr lang="en-US" dirty="0" smtClean="0"/>
              <a:t>Utah DWR concluded storage loss of 7,600 acre-</a:t>
            </a:r>
            <a:r>
              <a:rPr lang="en-US" dirty="0" err="1" smtClean="0"/>
              <a:t>ft</a:t>
            </a:r>
            <a:r>
              <a:rPr lang="en-US" dirty="0" smtClean="0"/>
              <a:t> per year</a:t>
            </a:r>
          </a:p>
          <a:p>
            <a:endParaRPr lang="en-US" dirty="0"/>
          </a:p>
        </p:txBody>
      </p:sp>
      <p:pic>
        <p:nvPicPr>
          <p:cNvPr id="6" name="Cedar_Valley_Storage">
            <a:hlinkClick r:id="" action="ppaction://media"/>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5"/>
          <a:stretch>
            <a:fillRect/>
          </a:stretch>
        </p:blipFill>
        <p:spPr>
          <a:xfrm>
            <a:off x="6096000" y="1497188"/>
            <a:ext cx="5645868" cy="4540565"/>
          </a:xfrm>
        </p:spPr>
      </p:pic>
    </p:spTree>
    <p:extLst>
      <p:ext uri="{BB962C8B-B14F-4D97-AF65-F5344CB8AC3E}">
        <p14:creationId xmlns:p14="http://schemas.microsoft.com/office/powerpoint/2010/main" val="7636227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727" y="-8070"/>
            <a:ext cx="9176273" cy="688220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069"/>
            <a:ext cx="9176273" cy="68822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863" y="-24205"/>
            <a:ext cx="9176273" cy="688220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9864" y="-24205"/>
            <a:ext cx="9176273" cy="688220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069"/>
            <a:ext cx="9154758" cy="686606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ctrTitle"/>
          </p:nvPr>
        </p:nvSpPr>
        <p:spPr>
          <a:xfrm>
            <a:off x="1524000" y="398033"/>
            <a:ext cx="9144000" cy="949636"/>
          </a:xfrm>
        </p:spPr>
        <p:txBody>
          <a:bodyPr/>
          <a:lstStyle/>
          <a:p>
            <a:r>
              <a:rPr lang="en-US" dirty="0" smtClean="0"/>
              <a:t>Thank you</a:t>
            </a:r>
            <a:endParaRPr lang="en-US" dirty="0"/>
          </a:p>
        </p:txBody>
      </p:sp>
    </p:spTree>
    <p:extLst>
      <p:ext uri="{BB962C8B-B14F-4D97-AF65-F5344CB8AC3E}">
        <p14:creationId xmlns:p14="http://schemas.microsoft.com/office/powerpoint/2010/main" val="23897195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838200" y="2855719"/>
            <a:ext cx="10288670" cy="3527496"/>
            <a:chOff x="838200" y="2189285"/>
            <a:chExt cx="10240108" cy="4193930"/>
          </a:xfrm>
        </p:grpSpPr>
        <p:sp>
          <p:nvSpPr>
            <p:cNvPr id="4" name="Rectangle 3"/>
            <p:cNvSpPr/>
            <p:nvPr/>
          </p:nvSpPr>
          <p:spPr>
            <a:xfrm>
              <a:off x="838200" y="2356338"/>
              <a:ext cx="10240108" cy="402687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838200" y="2189285"/>
              <a:ext cx="10240108" cy="167053"/>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p:cNvSpPr/>
          <p:nvPr/>
        </p:nvSpPr>
        <p:spPr>
          <a:xfrm>
            <a:off x="838200" y="3587961"/>
            <a:ext cx="10298134" cy="2795253"/>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710422" y="1444233"/>
            <a:ext cx="1439739" cy="1397977"/>
            <a:chOff x="9664943" y="791308"/>
            <a:chExt cx="1393581" cy="1397977"/>
          </a:xfrm>
        </p:grpSpPr>
        <p:sp>
          <p:nvSpPr>
            <p:cNvPr id="8" name="Down Arrow 7"/>
            <p:cNvSpPr/>
            <p:nvPr/>
          </p:nvSpPr>
          <p:spPr>
            <a:xfrm>
              <a:off x="10005646" y="791308"/>
              <a:ext cx="712177" cy="1397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664943" y="997844"/>
              <a:ext cx="1393581" cy="369332"/>
            </a:xfrm>
            <a:prstGeom prst="rect">
              <a:avLst/>
            </a:prstGeom>
            <a:noFill/>
          </p:spPr>
          <p:txBody>
            <a:bodyPr wrap="square" rtlCol="0">
              <a:spAutoFit/>
            </a:bodyPr>
            <a:lstStyle/>
            <a:p>
              <a:r>
                <a:rPr lang="en-US" dirty="0" smtClean="0"/>
                <a:t>Precipitation</a:t>
              </a:r>
              <a:endParaRPr lang="en-US" dirty="0"/>
            </a:p>
          </p:txBody>
        </p:sp>
      </p:grpSp>
      <p:grpSp>
        <p:nvGrpSpPr>
          <p:cNvPr id="15" name="Group 14"/>
          <p:cNvGrpSpPr/>
          <p:nvPr/>
        </p:nvGrpSpPr>
        <p:grpSpPr>
          <a:xfrm>
            <a:off x="710422" y="2957959"/>
            <a:ext cx="1439739" cy="879231"/>
            <a:chOff x="8623499" y="3086100"/>
            <a:chExt cx="1439739" cy="879231"/>
          </a:xfrm>
        </p:grpSpPr>
        <p:sp>
          <p:nvSpPr>
            <p:cNvPr id="12" name="Down Arrow 11"/>
            <p:cNvSpPr/>
            <p:nvPr/>
          </p:nvSpPr>
          <p:spPr>
            <a:xfrm>
              <a:off x="9111915" y="3086100"/>
              <a:ext cx="462908" cy="8792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623499" y="3235569"/>
              <a:ext cx="1439739" cy="369332"/>
            </a:xfrm>
            <a:prstGeom prst="rect">
              <a:avLst/>
            </a:prstGeom>
            <a:noFill/>
          </p:spPr>
          <p:txBody>
            <a:bodyPr wrap="square" rtlCol="0">
              <a:spAutoFit/>
            </a:bodyPr>
            <a:lstStyle/>
            <a:p>
              <a:pPr algn="ctr"/>
              <a:r>
                <a:rPr lang="en-US" dirty="0" smtClean="0"/>
                <a:t>Recharge</a:t>
              </a:r>
              <a:endParaRPr lang="en-US" dirty="0"/>
            </a:p>
          </p:txBody>
        </p:sp>
      </p:grpSp>
      <p:sp>
        <p:nvSpPr>
          <p:cNvPr id="16" name="Right Arrow 15"/>
          <p:cNvSpPr/>
          <p:nvPr/>
        </p:nvSpPr>
        <p:spPr>
          <a:xfrm>
            <a:off x="70339" y="5213894"/>
            <a:ext cx="706315" cy="325260"/>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11206086" y="5205046"/>
            <a:ext cx="689906" cy="325315"/>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6374" y="4761036"/>
            <a:ext cx="1439739" cy="369332"/>
          </a:xfrm>
          <a:prstGeom prst="rect">
            <a:avLst/>
          </a:prstGeom>
          <a:noFill/>
        </p:spPr>
        <p:txBody>
          <a:bodyPr wrap="square" rtlCol="0">
            <a:spAutoFit/>
          </a:bodyPr>
          <a:lstStyle/>
          <a:p>
            <a:pPr algn="ctr"/>
            <a:r>
              <a:rPr lang="en-US" dirty="0" smtClean="0"/>
              <a:t>Inflow</a:t>
            </a:r>
            <a:endParaRPr lang="en-US" dirty="0"/>
          </a:p>
        </p:txBody>
      </p:sp>
      <p:sp>
        <p:nvSpPr>
          <p:cNvPr id="19" name="TextBox 18"/>
          <p:cNvSpPr txBox="1"/>
          <p:nvPr/>
        </p:nvSpPr>
        <p:spPr>
          <a:xfrm>
            <a:off x="10831169" y="4752188"/>
            <a:ext cx="1439739" cy="369332"/>
          </a:xfrm>
          <a:prstGeom prst="rect">
            <a:avLst/>
          </a:prstGeom>
          <a:noFill/>
        </p:spPr>
        <p:txBody>
          <a:bodyPr wrap="square" rtlCol="0">
            <a:spAutoFit/>
          </a:bodyPr>
          <a:lstStyle/>
          <a:p>
            <a:pPr algn="ctr"/>
            <a:r>
              <a:rPr lang="en-US" dirty="0" smtClean="0"/>
              <a:t>Outflow</a:t>
            </a:r>
            <a:endParaRPr lang="en-US" dirty="0"/>
          </a:p>
        </p:txBody>
      </p:sp>
      <p:sp>
        <p:nvSpPr>
          <p:cNvPr id="20" name="Snip Same Side Corner Rectangle 19"/>
          <p:cNvSpPr/>
          <p:nvPr/>
        </p:nvSpPr>
        <p:spPr>
          <a:xfrm rot="10800000">
            <a:off x="7949668" y="2842642"/>
            <a:ext cx="1693096" cy="1430937"/>
          </a:xfrm>
          <a:prstGeom prst="snip2Same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nip Same Side Corner Rectangle 20"/>
          <p:cNvSpPr/>
          <p:nvPr/>
        </p:nvSpPr>
        <p:spPr>
          <a:xfrm rot="10800000">
            <a:off x="7949668" y="3673215"/>
            <a:ext cx="1693096" cy="600363"/>
          </a:xfrm>
          <a:prstGeom prst="snip2SameRect">
            <a:avLst/>
          </a:prstGeom>
          <a:solidFill>
            <a:srgbClr val="00B0F0"/>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7377613" y="3837190"/>
            <a:ext cx="689906" cy="325315"/>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10800000">
            <a:off x="9549158" y="3837189"/>
            <a:ext cx="689906" cy="325315"/>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8147028" y="3792602"/>
            <a:ext cx="1394691" cy="646331"/>
          </a:xfrm>
          <a:prstGeom prst="rect">
            <a:avLst/>
          </a:prstGeom>
          <a:noFill/>
        </p:spPr>
        <p:txBody>
          <a:bodyPr wrap="square" rtlCol="0">
            <a:spAutoFit/>
          </a:bodyPr>
          <a:lstStyle/>
          <a:p>
            <a:pPr algn="ctr"/>
            <a:r>
              <a:rPr lang="en-US" dirty="0" smtClean="0"/>
              <a:t>Discharge to Stream</a:t>
            </a:r>
            <a:endParaRPr lang="en-US" dirty="0"/>
          </a:p>
        </p:txBody>
      </p:sp>
      <p:pic>
        <p:nvPicPr>
          <p:cNvPr id="25" name="Picture 24" descr="Clipart - &lt;strong&gt;tree&lt;/strong&gt; - colour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78012" y="1945468"/>
            <a:ext cx="975356" cy="1156549"/>
          </a:xfrm>
          <a:prstGeom prst="rect">
            <a:avLst/>
          </a:prstGeom>
        </p:spPr>
      </p:pic>
      <p:pic>
        <p:nvPicPr>
          <p:cNvPr id="27" name="Picture 26" descr="Clipart - &lt;strong&gt;tree&lt;/strong&gt; - colour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8890" y="1931959"/>
            <a:ext cx="975356" cy="1156549"/>
          </a:xfrm>
          <a:prstGeom prst="rect">
            <a:avLst/>
          </a:prstGeom>
        </p:spPr>
      </p:pic>
      <p:pic>
        <p:nvPicPr>
          <p:cNvPr id="28" name="Picture 27" descr="Clipart - &lt;strong&gt;tree&lt;/strong&gt; - colour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046" y="1931959"/>
            <a:ext cx="975356" cy="1156549"/>
          </a:xfrm>
          <a:prstGeom prst="rect">
            <a:avLst/>
          </a:prstGeom>
        </p:spPr>
      </p:pic>
      <p:sp>
        <p:nvSpPr>
          <p:cNvPr id="31" name="Down Arrow 30"/>
          <p:cNvSpPr/>
          <p:nvPr/>
        </p:nvSpPr>
        <p:spPr>
          <a:xfrm rot="10800000">
            <a:off x="5819950" y="3131346"/>
            <a:ext cx="213236" cy="5675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31"/>
          <p:cNvSpPr/>
          <p:nvPr/>
        </p:nvSpPr>
        <p:spPr>
          <a:xfrm rot="10800000">
            <a:off x="4901476" y="3170891"/>
            <a:ext cx="213236" cy="5675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wn Arrow 32"/>
          <p:cNvSpPr/>
          <p:nvPr/>
        </p:nvSpPr>
        <p:spPr>
          <a:xfrm rot="10800000">
            <a:off x="6765036" y="3162554"/>
            <a:ext cx="213236" cy="5675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p:cNvSpPr/>
          <p:nvPr/>
        </p:nvSpPr>
        <p:spPr>
          <a:xfrm rot="10800000">
            <a:off x="5819950" y="1296209"/>
            <a:ext cx="213236" cy="5675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n Arrow 35"/>
          <p:cNvSpPr/>
          <p:nvPr/>
        </p:nvSpPr>
        <p:spPr>
          <a:xfrm rot="10800000">
            <a:off x="6765036" y="1294420"/>
            <a:ext cx="213236" cy="5675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Down Arrow 36"/>
          <p:cNvSpPr/>
          <p:nvPr/>
        </p:nvSpPr>
        <p:spPr>
          <a:xfrm rot="10800000">
            <a:off x="4908935" y="1294420"/>
            <a:ext cx="213236" cy="5675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4704351" y="1433361"/>
            <a:ext cx="2444433" cy="369332"/>
          </a:xfrm>
          <a:prstGeom prst="rect">
            <a:avLst/>
          </a:prstGeom>
          <a:noFill/>
        </p:spPr>
        <p:txBody>
          <a:bodyPr wrap="square" rtlCol="0">
            <a:spAutoFit/>
          </a:bodyPr>
          <a:lstStyle/>
          <a:p>
            <a:pPr algn="ctr"/>
            <a:r>
              <a:rPr lang="en-US" dirty="0" smtClean="0"/>
              <a:t>Evapotranspiration</a:t>
            </a:r>
            <a:endParaRPr lang="en-US" dirty="0"/>
          </a:p>
        </p:txBody>
      </p:sp>
      <p:sp>
        <p:nvSpPr>
          <p:cNvPr id="40" name="TextBox 39"/>
          <p:cNvSpPr txBox="1"/>
          <p:nvPr/>
        </p:nvSpPr>
        <p:spPr>
          <a:xfrm>
            <a:off x="4736037" y="3184417"/>
            <a:ext cx="2444433" cy="369332"/>
          </a:xfrm>
          <a:prstGeom prst="rect">
            <a:avLst/>
          </a:prstGeom>
          <a:noFill/>
        </p:spPr>
        <p:txBody>
          <a:bodyPr wrap="square" rtlCol="0">
            <a:spAutoFit/>
          </a:bodyPr>
          <a:lstStyle/>
          <a:p>
            <a:pPr algn="ctr"/>
            <a:r>
              <a:rPr lang="en-US" dirty="0" smtClean="0"/>
              <a:t>Root Uptake</a:t>
            </a:r>
            <a:endParaRPr lang="en-US" dirty="0"/>
          </a:p>
        </p:txBody>
      </p:sp>
      <p:sp>
        <p:nvSpPr>
          <p:cNvPr id="41" name="Title 1"/>
          <p:cNvSpPr>
            <a:spLocks noGrp="1"/>
          </p:cNvSpPr>
          <p:nvPr>
            <p:ph type="title"/>
          </p:nvPr>
        </p:nvSpPr>
        <p:spPr>
          <a:xfrm>
            <a:off x="838200" y="365125"/>
            <a:ext cx="10515600" cy="1325563"/>
          </a:xfrm>
        </p:spPr>
        <p:txBody>
          <a:bodyPr/>
          <a:lstStyle/>
          <a:p>
            <a:r>
              <a:rPr lang="en-US" dirty="0" smtClean="0"/>
              <a:t>Natural Groundwater Balance</a:t>
            </a:r>
            <a:endParaRPr lang="en-US" dirty="0"/>
          </a:p>
        </p:txBody>
      </p:sp>
    </p:spTree>
    <p:extLst>
      <p:ext uri="{BB962C8B-B14F-4D97-AF65-F5344CB8AC3E}">
        <p14:creationId xmlns:p14="http://schemas.microsoft.com/office/powerpoint/2010/main" val="23751351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838200" y="2791236"/>
            <a:ext cx="10297928" cy="3519817"/>
            <a:chOff x="838200" y="2189285"/>
            <a:chExt cx="10249322" cy="4184800"/>
          </a:xfrm>
        </p:grpSpPr>
        <p:sp>
          <p:nvSpPr>
            <p:cNvPr id="4" name="Rectangle 3"/>
            <p:cNvSpPr/>
            <p:nvPr/>
          </p:nvSpPr>
          <p:spPr>
            <a:xfrm>
              <a:off x="847414" y="2347209"/>
              <a:ext cx="10240108" cy="402687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838200" y="2189285"/>
              <a:ext cx="10240108" cy="167053"/>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Freeform 2"/>
          <p:cNvSpPr/>
          <p:nvPr/>
        </p:nvSpPr>
        <p:spPr>
          <a:xfrm>
            <a:off x="846612" y="3649658"/>
            <a:ext cx="10298546" cy="2665368"/>
          </a:xfrm>
          <a:custGeom>
            <a:avLst/>
            <a:gdLst>
              <a:gd name="connsiteX0" fmla="*/ 0 w 10298546"/>
              <a:gd name="connsiteY0" fmla="*/ 0 h 2798618"/>
              <a:gd name="connsiteX1" fmla="*/ 1145309 w 10298546"/>
              <a:gd name="connsiteY1" fmla="*/ 9236 h 2798618"/>
              <a:gd name="connsiteX2" fmla="*/ 1939636 w 10298546"/>
              <a:gd name="connsiteY2" fmla="*/ 461818 h 2798618"/>
              <a:gd name="connsiteX3" fmla="*/ 2059709 w 10298546"/>
              <a:gd name="connsiteY3" fmla="*/ 471055 h 2798618"/>
              <a:gd name="connsiteX4" fmla="*/ 2798618 w 10298546"/>
              <a:gd name="connsiteY4" fmla="*/ 0 h 2798618"/>
              <a:gd name="connsiteX5" fmla="*/ 10289309 w 10298546"/>
              <a:gd name="connsiteY5" fmla="*/ 9236 h 2798618"/>
              <a:gd name="connsiteX6" fmla="*/ 10298546 w 10298546"/>
              <a:gd name="connsiteY6" fmla="*/ 2798618 h 2798618"/>
              <a:gd name="connsiteX7" fmla="*/ 9236 w 10298546"/>
              <a:gd name="connsiteY7" fmla="*/ 2798618 h 2798618"/>
              <a:gd name="connsiteX8" fmla="*/ 0 w 10298546"/>
              <a:gd name="connsiteY8" fmla="*/ 0 h 279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98546" h="2798618">
                <a:moveTo>
                  <a:pt x="0" y="0"/>
                </a:moveTo>
                <a:lnTo>
                  <a:pt x="1145309" y="9236"/>
                </a:lnTo>
                <a:lnTo>
                  <a:pt x="1939636" y="461818"/>
                </a:lnTo>
                <a:lnTo>
                  <a:pt x="2059709" y="471055"/>
                </a:lnTo>
                <a:lnTo>
                  <a:pt x="2798618" y="0"/>
                </a:lnTo>
                <a:lnTo>
                  <a:pt x="10289309" y="9236"/>
                </a:lnTo>
                <a:lnTo>
                  <a:pt x="10298546" y="2798618"/>
                </a:lnTo>
                <a:lnTo>
                  <a:pt x="9236" y="2798618"/>
                </a:lnTo>
                <a:cubicBezTo>
                  <a:pt x="6157" y="1868824"/>
                  <a:pt x="3079" y="939030"/>
                  <a:pt x="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710422" y="1444233"/>
            <a:ext cx="1439739" cy="1397977"/>
            <a:chOff x="9664943" y="791308"/>
            <a:chExt cx="1393581" cy="1397977"/>
          </a:xfrm>
        </p:grpSpPr>
        <p:sp>
          <p:nvSpPr>
            <p:cNvPr id="8" name="Down Arrow 7"/>
            <p:cNvSpPr/>
            <p:nvPr/>
          </p:nvSpPr>
          <p:spPr>
            <a:xfrm>
              <a:off x="10005646" y="791308"/>
              <a:ext cx="712177" cy="1397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664943" y="997844"/>
              <a:ext cx="1393581" cy="369332"/>
            </a:xfrm>
            <a:prstGeom prst="rect">
              <a:avLst/>
            </a:prstGeom>
            <a:noFill/>
          </p:spPr>
          <p:txBody>
            <a:bodyPr wrap="square" rtlCol="0">
              <a:spAutoFit/>
            </a:bodyPr>
            <a:lstStyle/>
            <a:p>
              <a:r>
                <a:rPr lang="en-US" dirty="0" smtClean="0"/>
                <a:t>Precipitation</a:t>
              </a:r>
              <a:endParaRPr lang="en-US" dirty="0"/>
            </a:p>
          </p:txBody>
        </p:sp>
      </p:grpSp>
      <p:sp>
        <p:nvSpPr>
          <p:cNvPr id="16" name="Right Arrow 15"/>
          <p:cNvSpPr/>
          <p:nvPr/>
        </p:nvSpPr>
        <p:spPr>
          <a:xfrm>
            <a:off x="70339" y="5213894"/>
            <a:ext cx="706315" cy="325260"/>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11206086" y="5205046"/>
            <a:ext cx="689906" cy="325315"/>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6374" y="4761036"/>
            <a:ext cx="1439739" cy="369332"/>
          </a:xfrm>
          <a:prstGeom prst="rect">
            <a:avLst/>
          </a:prstGeom>
          <a:noFill/>
        </p:spPr>
        <p:txBody>
          <a:bodyPr wrap="square" rtlCol="0">
            <a:spAutoFit/>
          </a:bodyPr>
          <a:lstStyle/>
          <a:p>
            <a:pPr algn="ctr"/>
            <a:r>
              <a:rPr lang="en-US" dirty="0" smtClean="0"/>
              <a:t>Inflow</a:t>
            </a:r>
            <a:endParaRPr lang="en-US" dirty="0"/>
          </a:p>
        </p:txBody>
      </p:sp>
      <p:sp>
        <p:nvSpPr>
          <p:cNvPr id="19" name="TextBox 18"/>
          <p:cNvSpPr txBox="1"/>
          <p:nvPr/>
        </p:nvSpPr>
        <p:spPr>
          <a:xfrm>
            <a:off x="10831169" y="4752188"/>
            <a:ext cx="1439739" cy="369332"/>
          </a:xfrm>
          <a:prstGeom prst="rect">
            <a:avLst/>
          </a:prstGeom>
          <a:noFill/>
        </p:spPr>
        <p:txBody>
          <a:bodyPr wrap="square" rtlCol="0">
            <a:spAutoFit/>
          </a:bodyPr>
          <a:lstStyle/>
          <a:p>
            <a:pPr algn="ctr"/>
            <a:r>
              <a:rPr lang="en-US" dirty="0" smtClean="0"/>
              <a:t>Outflow</a:t>
            </a:r>
            <a:endParaRPr lang="en-US" dirty="0"/>
          </a:p>
        </p:txBody>
      </p:sp>
      <p:sp>
        <p:nvSpPr>
          <p:cNvPr id="11" name="Freeform 10"/>
          <p:cNvSpPr/>
          <p:nvPr/>
        </p:nvSpPr>
        <p:spPr>
          <a:xfrm>
            <a:off x="837582" y="3916174"/>
            <a:ext cx="10317018" cy="2410691"/>
          </a:xfrm>
          <a:custGeom>
            <a:avLst/>
            <a:gdLst>
              <a:gd name="connsiteX0" fmla="*/ 0 w 10317018"/>
              <a:gd name="connsiteY0" fmla="*/ 0 h 2410691"/>
              <a:gd name="connsiteX1" fmla="*/ 1939636 w 10317018"/>
              <a:gd name="connsiteY1" fmla="*/ 674255 h 2410691"/>
              <a:gd name="connsiteX2" fmla="*/ 2050473 w 10317018"/>
              <a:gd name="connsiteY2" fmla="*/ 665018 h 2410691"/>
              <a:gd name="connsiteX3" fmla="*/ 4257964 w 10317018"/>
              <a:gd name="connsiteY3" fmla="*/ 36946 h 2410691"/>
              <a:gd name="connsiteX4" fmla="*/ 10298546 w 10317018"/>
              <a:gd name="connsiteY4" fmla="*/ 73891 h 2410691"/>
              <a:gd name="connsiteX5" fmla="*/ 10317018 w 10317018"/>
              <a:gd name="connsiteY5" fmla="*/ 2410691 h 2410691"/>
              <a:gd name="connsiteX6" fmla="*/ 18473 w 10317018"/>
              <a:gd name="connsiteY6" fmla="*/ 2401455 h 2410691"/>
              <a:gd name="connsiteX7" fmla="*/ 0 w 10317018"/>
              <a:gd name="connsiteY7" fmla="*/ 0 h 241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17018" h="2410691">
                <a:moveTo>
                  <a:pt x="0" y="0"/>
                </a:moveTo>
                <a:lnTo>
                  <a:pt x="1939636" y="674255"/>
                </a:lnTo>
                <a:lnTo>
                  <a:pt x="2050473" y="665018"/>
                </a:lnTo>
                <a:lnTo>
                  <a:pt x="4257964" y="36946"/>
                </a:lnTo>
                <a:lnTo>
                  <a:pt x="10298546" y="73891"/>
                </a:lnTo>
                <a:lnTo>
                  <a:pt x="10317018" y="2410691"/>
                </a:lnTo>
                <a:lnTo>
                  <a:pt x="18473" y="2401455"/>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itle 1"/>
          <p:cNvSpPr>
            <a:spLocks noGrp="1"/>
          </p:cNvSpPr>
          <p:nvPr>
            <p:ph type="title"/>
          </p:nvPr>
        </p:nvSpPr>
        <p:spPr>
          <a:xfrm>
            <a:off x="838200" y="365125"/>
            <a:ext cx="10515600" cy="1325563"/>
          </a:xfrm>
        </p:spPr>
        <p:txBody>
          <a:bodyPr/>
          <a:lstStyle/>
          <a:p>
            <a:r>
              <a:rPr lang="en-US" dirty="0" smtClean="0"/>
              <a:t>Impacted Groundwater Balance</a:t>
            </a:r>
            <a:endParaRPr lang="en-US" dirty="0"/>
          </a:p>
        </p:txBody>
      </p:sp>
      <p:sp>
        <p:nvSpPr>
          <p:cNvPr id="39" name="Rectangle 38"/>
          <p:cNvSpPr/>
          <p:nvPr/>
        </p:nvSpPr>
        <p:spPr>
          <a:xfrm>
            <a:off x="832766" y="3498623"/>
            <a:ext cx="10298134" cy="2795253"/>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837376" y="4348601"/>
            <a:ext cx="10307782" cy="1968831"/>
          </a:xfrm>
          <a:custGeom>
            <a:avLst/>
            <a:gdLst>
              <a:gd name="connsiteX0" fmla="*/ 0 w 10307782"/>
              <a:gd name="connsiteY0" fmla="*/ 360219 h 2660073"/>
              <a:gd name="connsiteX1" fmla="*/ 1930400 w 10307782"/>
              <a:gd name="connsiteY1" fmla="*/ 877455 h 2660073"/>
              <a:gd name="connsiteX2" fmla="*/ 2050473 w 10307782"/>
              <a:gd name="connsiteY2" fmla="*/ 877455 h 2660073"/>
              <a:gd name="connsiteX3" fmla="*/ 6945746 w 10307782"/>
              <a:gd name="connsiteY3" fmla="*/ 0 h 2660073"/>
              <a:gd name="connsiteX4" fmla="*/ 10280073 w 10307782"/>
              <a:gd name="connsiteY4" fmla="*/ 0 h 2660073"/>
              <a:gd name="connsiteX5" fmla="*/ 10307782 w 10307782"/>
              <a:gd name="connsiteY5" fmla="*/ 2660073 h 2660073"/>
              <a:gd name="connsiteX6" fmla="*/ 18473 w 10307782"/>
              <a:gd name="connsiteY6" fmla="*/ 2650837 h 2660073"/>
              <a:gd name="connsiteX7" fmla="*/ 0 w 10307782"/>
              <a:gd name="connsiteY7" fmla="*/ 360219 h 266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07782" h="2660073">
                <a:moveTo>
                  <a:pt x="0" y="360219"/>
                </a:moveTo>
                <a:lnTo>
                  <a:pt x="1930400" y="877455"/>
                </a:lnTo>
                <a:lnTo>
                  <a:pt x="2050473" y="877455"/>
                </a:lnTo>
                <a:lnTo>
                  <a:pt x="6945746" y="0"/>
                </a:lnTo>
                <a:lnTo>
                  <a:pt x="10280073" y="0"/>
                </a:lnTo>
                <a:lnTo>
                  <a:pt x="10307782" y="2660073"/>
                </a:lnTo>
                <a:lnTo>
                  <a:pt x="18473" y="2650837"/>
                </a:lnTo>
                <a:lnTo>
                  <a:pt x="0" y="360219"/>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nip Same Side Corner Rectangle 19"/>
          <p:cNvSpPr/>
          <p:nvPr/>
        </p:nvSpPr>
        <p:spPr>
          <a:xfrm rot="10800000">
            <a:off x="7952094" y="2786250"/>
            <a:ext cx="1693096" cy="1430937"/>
          </a:xfrm>
          <a:prstGeom prst="snip2Same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nip Same Side Corner Rectangle 20"/>
          <p:cNvSpPr/>
          <p:nvPr/>
        </p:nvSpPr>
        <p:spPr>
          <a:xfrm rot="10800000">
            <a:off x="7949668" y="3673215"/>
            <a:ext cx="1693096" cy="600363"/>
          </a:xfrm>
          <a:prstGeom prst="snip2SameRect">
            <a:avLst/>
          </a:prstGeom>
          <a:solidFill>
            <a:srgbClr val="00B0F0"/>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7377613" y="3792602"/>
            <a:ext cx="2861451" cy="646331"/>
            <a:chOff x="7377613" y="3792602"/>
            <a:chExt cx="2861451" cy="646331"/>
          </a:xfrm>
        </p:grpSpPr>
        <p:sp>
          <p:nvSpPr>
            <p:cNvPr id="22" name="Right Arrow 21"/>
            <p:cNvSpPr/>
            <p:nvPr/>
          </p:nvSpPr>
          <p:spPr>
            <a:xfrm>
              <a:off x="7377613" y="3837190"/>
              <a:ext cx="689906" cy="325315"/>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10800000">
              <a:off x="9549158" y="3837189"/>
              <a:ext cx="689906" cy="325315"/>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8147028" y="3792602"/>
              <a:ext cx="1394691" cy="646331"/>
            </a:xfrm>
            <a:prstGeom prst="rect">
              <a:avLst/>
            </a:prstGeom>
            <a:noFill/>
          </p:spPr>
          <p:txBody>
            <a:bodyPr wrap="square" rtlCol="0">
              <a:spAutoFit/>
            </a:bodyPr>
            <a:lstStyle/>
            <a:p>
              <a:pPr algn="ctr"/>
              <a:r>
                <a:rPr lang="en-US" dirty="0" smtClean="0"/>
                <a:t>Discharge to Stream</a:t>
              </a:r>
              <a:endParaRPr lang="en-US" dirty="0"/>
            </a:p>
          </p:txBody>
        </p:sp>
      </p:grpSp>
      <p:sp>
        <p:nvSpPr>
          <p:cNvPr id="2" name="Rectangle 1"/>
          <p:cNvSpPr/>
          <p:nvPr/>
        </p:nvSpPr>
        <p:spPr>
          <a:xfrm>
            <a:off x="2780145" y="2650836"/>
            <a:ext cx="110837" cy="3011055"/>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710422" y="2957959"/>
            <a:ext cx="1439739" cy="879231"/>
            <a:chOff x="8623499" y="3086100"/>
            <a:chExt cx="1439739" cy="879231"/>
          </a:xfrm>
        </p:grpSpPr>
        <p:sp>
          <p:nvSpPr>
            <p:cNvPr id="12" name="Down Arrow 11"/>
            <p:cNvSpPr/>
            <p:nvPr/>
          </p:nvSpPr>
          <p:spPr>
            <a:xfrm>
              <a:off x="9111915" y="3086100"/>
              <a:ext cx="462908" cy="8792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623499" y="3235569"/>
              <a:ext cx="1439739" cy="369332"/>
            </a:xfrm>
            <a:prstGeom prst="rect">
              <a:avLst/>
            </a:prstGeom>
            <a:noFill/>
          </p:spPr>
          <p:txBody>
            <a:bodyPr wrap="square" rtlCol="0">
              <a:spAutoFit/>
            </a:bodyPr>
            <a:lstStyle/>
            <a:p>
              <a:pPr algn="ctr"/>
              <a:r>
                <a:rPr lang="en-US" dirty="0" smtClean="0"/>
                <a:t>Recharge</a:t>
              </a:r>
              <a:endParaRPr lang="en-US" dirty="0"/>
            </a:p>
          </p:txBody>
        </p:sp>
      </p:grpSp>
      <p:grpSp>
        <p:nvGrpSpPr>
          <p:cNvPr id="46" name="Group 45"/>
          <p:cNvGrpSpPr/>
          <p:nvPr/>
        </p:nvGrpSpPr>
        <p:grpSpPr>
          <a:xfrm>
            <a:off x="4495046" y="1294420"/>
            <a:ext cx="2858322" cy="2443993"/>
            <a:chOff x="4495046" y="1294420"/>
            <a:chExt cx="2858322" cy="2443993"/>
          </a:xfrm>
        </p:grpSpPr>
        <p:pic>
          <p:nvPicPr>
            <p:cNvPr id="25" name="Picture 24" descr="Clipart - &lt;strong&gt;tree&lt;/strong&gt; - colour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78012" y="1945468"/>
              <a:ext cx="975356" cy="1156549"/>
            </a:xfrm>
            <a:prstGeom prst="rect">
              <a:avLst/>
            </a:prstGeom>
          </p:spPr>
        </p:pic>
        <p:pic>
          <p:nvPicPr>
            <p:cNvPr id="27" name="Picture 26" descr="Clipart - &lt;strong&gt;tree&lt;/strong&gt; - colour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8890" y="1931959"/>
              <a:ext cx="975356" cy="1156549"/>
            </a:xfrm>
            <a:prstGeom prst="rect">
              <a:avLst/>
            </a:prstGeom>
          </p:spPr>
        </p:pic>
        <p:pic>
          <p:nvPicPr>
            <p:cNvPr id="28" name="Picture 27" descr="Clipart - &lt;strong&gt;tree&lt;/strong&gt; - colour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046" y="1931959"/>
              <a:ext cx="975356" cy="1156549"/>
            </a:xfrm>
            <a:prstGeom prst="rect">
              <a:avLst/>
            </a:prstGeom>
          </p:spPr>
        </p:pic>
        <p:grpSp>
          <p:nvGrpSpPr>
            <p:cNvPr id="45" name="Group 44"/>
            <p:cNvGrpSpPr/>
            <p:nvPr/>
          </p:nvGrpSpPr>
          <p:grpSpPr>
            <a:xfrm>
              <a:off x="4901476" y="3131346"/>
              <a:ext cx="2076796" cy="607067"/>
              <a:chOff x="4901476" y="3131346"/>
              <a:chExt cx="2076796" cy="607067"/>
            </a:xfrm>
          </p:grpSpPr>
          <p:sp>
            <p:nvSpPr>
              <p:cNvPr id="31" name="Down Arrow 30"/>
              <p:cNvSpPr/>
              <p:nvPr/>
            </p:nvSpPr>
            <p:spPr>
              <a:xfrm rot="10800000">
                <a:off x="5819950" y="3131346"/>
                <a:ext cx="213236" cy="5675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31"/>
              <p:cNvSpPr/>
              <p:nvPr/>
            </p:nvSpPr>
            <p:spPr>
              <a:xfrm rot="10800000">
                <a:off x="4901476" y="3170891"/>
                <a:ext cx="213236" cy="5675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wn Arrow 32"/>
              <p:cNvSpPr/>
              <p:nvPr/>
            </p:nvSpPr>
            <p:spPr>
              <a:xfrm rot="10800000">
                <a:off x="6765036" y="3162554"/>
                <a:ext cx="213236" cy="5675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Down Arrow 33"/>
            <p:cNvSpPr/>
            <p:nvPr/>
          </p:nvSpPr>
          <p:spPr>
            <a:xfrm rot="10800000">
              <a:off x="5819950" y="1296209"/>
              <a:ext cx="213236" cy="5675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n Arrow 35"/>
            <p:cNvSpPr/>
            <p:nvPr/>
          </p:nvSpPr>
          <p:spPr>
            <a:xfrm rot="10800000">
              <a:off x="6765036" y="1294420"/>
              <a:ext cx="213236" cy="5675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Down Arrow 36"/>
            <p:cNvSpPr/>
            <p:nvPr/>
          </p:nvSpPr>
          <p:spPr>
            <a:xfrm rot="10800000">
              <a:off x="4908935" y="1294420"/>
              <a:ext cx="213236" cy="5675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4704351" y="1433361"/>
              <a:ext cx="2444433" cy="369332"/>
            </a:xfrm>
            <a:prstGeom prst="rect">
              <a:avLst/>
            </a:prstGeom>
            <a:noFill/>
          </p:spPr>
          <p:txBody>
            <a:bodyPr wrap="square" rtlCol="0">
              <a:spAutoFit/>
            </a:bodyPr>
            <a:lstStyle/>
            <a:p>
              <a:pPr algn="ctr"/>
              <a:r>
                <a:rPr lang="en-US" dirty="0" smtClean="0"/>
                <a:t>Evapotranspiration</a:t>
              </a:r>
              <a:endParaRPr lang="en-US" dirty="0"/>
            </a:p>
          </p:txBody>
        </p:sp>
        <p:sp>
          <p:nvSpPr>
            <p:cNvPr id="40" name="TextBox 39"/>
            <p:cNvSpPr txBox="1"/>
            <p:nvPr/>
          </p:nvSpPr>
          <p:spPr>
            <a:xfrm>
              <a:off x="4701944" y="3212908"/>
              <a:ext cx="2444433" cy="369332"/>
            </a:xfrm>
            <a:prstGeom prst="rect">
              <a:avLst/>
            </a:prstGeom>
            <a:noFill/>
          </p:spPr>
          <p:txBody>
            <a:bodyPr wrap="square" rtlCol="0">
              <a:spAutoFit/>
            </a:bodyPr>
            <a:lstStyle/>
            <a:p>
              <a:pPr algn="ctr"/>
              <a:r>
                <a:rPr lang="en-US" dirty="0" smtClean="0"/>
                <a:t>Root Uptake</a:t>
              </a:r>
              <a:endParaRPr lang="en-US" dirty="0"/>
            </a:p>
          </p:txBody>
        </p:sp>
      </p:grpSp>
      <p:sp>
        <p:nvSpPr>
          <p:cNvPr id="42" name="Down Arrow 41"/>
          <p:cNvSpPr/>
          <p:nvPr/>
        </p:nvSpPr>
        <p:spPr>
          <a:xfrm rot="10800000">
            <a:off x="2369256" y="1304574"/>
            <a:ext cx="932614" cy="13052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1661746" y="2026576"/>
            <a:ext cx="2444433" cy="369332"/>
          </a:xfrm>
          <a:prstGeom prst="rect">
            <a:avLst/>
          </a:prstGeom>
          <a:noFill/>
        </p:spPr>
        <p:txBody>
          <a:bodyPr wrap="square" rtlCol="0">
            <a:spAutoFit/>
          </a:bodyPr>
          <a:lstStyle/>
          <a:p>
            <a:pPr algn="ctr"/>
            <a:r>
              <a:rPr lang="en-US" dirty="0" smtClean="0"/>
              <a:t>Well Pumping</a:t>
            </a:r>
            <a:endParaRPr lang="en-US" dirty="0"/>
          </a:p>
        </p:txBody>
      </p:sp>
    </p:spTree>
    <p:extLst>
      <p:ext uri="{BB962C8B-B14F-4D97-AF65-F5344CB8AC3E}">
        <p14:creationId xmlns:p14="http://schemas.microsoft.com/office/powerpoint/2010/main" val="42126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3"/>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46"/>
                                        </p:tgtEl>
                                      </p:cBhvr>
                                    </p:animEffect>
                                    <p:set>
                                      <p:cBhvr>
                                        <p:cTn id="31" dur="1" fill="hold">
                                          <p:stCondLst>
                                            <p:cond delay="499"/>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1" grpId="0" animBg="1"/>
      <p:bldP spid="11" grpId="1" animBg="1"/>
      <p:bldP spid="39" grpId="0" animBg="1"/>
      <p:bldP spid="26" grpId="0" animBg="1"/>
      <p:bldP spid="21" grpId="0" animBg="1"/>
      <p:bldP spid="42" grpId="0" animBg="1"/>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Loss of Groundwater Storage</a:t>
            </a:r>
            <a:endParaRPr lang="en-US" dirty="0"/>
          </a:p>
        </p:txBody>
      </p:sp>
      <p:pic>
        <p:nvPicPr>
          <p:cNvPr id="1026" name="Picture 2" descr="Collage of land subsidence related images. Dr. Joseph Poland posing with a telephone pole indicating land surface elevation in 1925 compared to 1977.  Buckling in the Delta-Mendota Canal due to land subsidence in the area.  Fissures at the Fort Irwin National Training Center.  Hydrologist Michelle Sneed posing at a location in the Central Valley with signs indicating land surface elevation in 1965 compared to 2013."/>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77703"/>
          <a:stretch/>
        </p:blipFill>
        <p:spPr bwMode="auto">
          <a:xfrm>
            <a:off x="5258095" y="1450400"/>
            <a:ext cx="2651087" cy="457312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p:cNvSpPr txBox="1">
            <a:spLocks/>
          </p:cNvSpPr>
          <p:nvPr/>
        </p:nvSpPr>
        <p:spPr>
          <a:xfrm>
            <a:off x="838200" y="1672186"/>
            <a:ext cx="4419895"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Excessive pumping has resulted in land subsidence of up to 28 feet in California’s San Joaquin Valley since 1920.</a:t>
            </a:r>
          </a:p>
          <a:p>
            <a:endParaRPr lang="en-US" dirty="0" smtClean="0"/>
          </a:p>
          <a:p>
            <a:r>
              <a:rPr lang="en-US" dirty="0" smtClean="0"/>
              <a:t>Utah’s Cedar Valley has subsided as much as 4 feet since 1950.</a:t>
            </a:r>
            <a:endParaRPr lang="en-US" dirty="0"/>
          </a:p>
        </p:txBody>
      </p:sp>
      <p:pic>
        <p:nvPicPr>
          <p:cNvPr id="1030" name="Picture 6" descr="Vertical displacement along the Enoch-graben-west fissure has damaged 3-year-old asphalt-concrete pavement in the Parkview subdivision; view is to the sou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5101" y="1450400"/>
            <a:ext cx="3432063" cy="457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7509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Difficulty Quantifying Groundwater</a:t>
            </a:r>
            <a:endParaRPr lang="en-US" dirty="0"/>
          </a:p>
        </p:txBody>
      </p:sp>
      <p:pic>
        <p:nvPicPr>
          <p:cNvPr id="5122" name="Picture 2" descr="Image result for shasta lake low"/>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501377" y="1825625"/>
            <a:ext cx="5529181" cy="368314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hoto of groundwater monitoring well on Long Island with cover off "/>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l="11768"/>
          <a:stretch/>
        </p:blipFill>
        <p:spPr bwMode="auto">
          <a:xfrm>
            <a:off x="6228677" y="1825626"/>
            <a:ext cx="4879957" cy="3684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59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Groundwater Level Mapping Tool</a:t>
            </a:r>
            <a:endParaRPr lang="en-US" dirty="0"/>
          </a:p>
        </p:txBody>
      </p:sp>
      <p:pic>
        <p:nvPicPr>
          <p:cNvPr id="6" name="Picture 5"/>
          <p:cNvPicPr>
            <a:picLocks noChangeAspect="1"/>
          </p:cNvPicPr>
          <p:nvPr/>
        </p:nvPicPr>
        <p:blipFill>
          <a:blip r:embed="rId3"/>
          <a:stretch>
            <a:fillRect/>
          </a:stretch>
        </p:blipFill>
        <p:spPr>
          <a:xfrm>
            <a:off x="838200" y="1508155"/>
            <a:ext cx="8700304" cy="4986278"/>
          </a:xfrm>
          <a:prstGeom prst="rect">
            <a:avLst/>
          </a:prstGeom>
        </p:spPr>
      </p:pic>
    </p:spTree>
    <p:extLst>
      <p:ext uri="{BB962C8B-B14F-4D97-AF65-F5344CB8AC3E}">
        <p14:creationId xmlns:p14="http://schemas.microsoft.com/office/powerpoint/2010/main" val="23244959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evier_Desert_TimeSeri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968649" y="0"/>
            <a:ext cx="8433995" cy="6268325"/>
          </a:xfrm>
        </p:spPr>
      </p:pic>
    </p:spTree>
    <p:extLst>
      <p:ext uri="{BB962C8B-B14F-4D97-AF65-F5344CB8AC3E}">
        <p14:creationId xmlns:p14="http://schemas.microsoft.com/office/powerpoint/2010/main" val="1210047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4383</TotalTime>
  <Words>2709</Words>
  <Application>Microsoft Office PowerPoint</Application>
  <PresentationFormat>Widescreen</PresentationFormat>
  <Paragraphs>281</Paragraphs>
  <Slides>32</Slides>
  <Notes>24</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SimSun</vt:lpstr>
      <vt:lpstr>Arial</vt:lpstr>
      <vt:lpstr>Calibri</vt:lpstr>
      <vt:lpstr>Calibri Light</vt:lpstr>
      <vt:lpstr>Cambria Math</vt:lpstr>
      <vt:lpstr>Times New Roman</vt:lpstr>
      <vt:lpstr>Office Theme</vt:lpstr>
      <vt:lpstr>Groundwater Level Mapping Tool: Development of a Web Application to Effectively Characterize Groundwater Resources</vt:lpstr>
      <vt:lpstr>Acknowledgements</vt:lpstr>
      <vt:lpstr>Groundwater Uses</vt:lpstr>
      <vt:lpstr>Natural Groundwater Balance</vt:lpstr>
      <vt:lpstr>Impacted Groundwater Balance</vt:lpstr>
      <vt:lpstr>Loss of Groundwater Storage</vt:lpstr>
      <vt:lpstr>Difficulty Quantifying Groundwater</vt:lpstr>
      <vt:lpstr>Groundwater Level Mapping Tool</vt:lpstr>
      <vt:lpstr>PowerPoint Presentation</vt:lpstr>
      <vt:lpstr>Temporally Sporadic Data</vt:lpstr>
      <vt:lpstr>Example of Correlation Throughout an Aquifer</vt:lpstr>
      <vt:lpstr>Temporal Interpolation and Extrapolation</vt:lpstr>
      <vt:lpstr>Multiple Linear Regression</vt:lpstr>
      <vt:lpstr>Multiple Linear Regression</vt:lpstr>
      <vt:lpstr>Test Results of Multiple Linear Regression</vt:lpstr>
      <vt:lpstr>Comparison of MLR Results with Kriging</vt:lpstr>
      <vt:lpstr>Extrapolation based on Earth Observations</vt:lpstr>
      <vt:lpstr>Groundwater compared to Soil Moisture</vt:lpstr>
      <vt:lpstr>Inputs for Machine Learning Estimation</vt:lpstr>
      <vt:lpstr>Extreme Learning Machine</vt:lpstr>
      <vt:lpstr>Test Results of Extreme Learning Machine</vt:lpstr>
      <vt:lpstr>Comparison of ELM Results with Kriging</vt:lpstr>
      <vt:lpstr>Comparison of ELM Results with Kriging</vt:lpstr>
      <vt:lpstr>Spatial Interpolation using Kriging</vt:lpstr>
      <vt:lpstr>Kriging Interpolation</vt:lpstr>
      <vt:lpstr>Developing a Variogram</vt:lpstr>
      <vt:lpstr>Defining a Variogram Model</vt:lpstr>
      <vt:lpstr>Solve the Kriging System</vt:lpstr>
      <vt:lpstr>View Maps of Groundwater Drawdown</vt:lpstr>
      <vt:lpstr>Calculate Aquifer Depletion</vt:lpstr>
      <vt:lpstr>Aquifer Depletion in Cedar Valley</vt:lpstr>
      <vt:lpstr>Thank you</vt:lpstr>
    </vt:vector>
  </TitlesOfParts>
  <Company>BYU Electrical &amp; Computer Engineering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Groundwater Level Mapping Tool</dc:title>
  <dc:creator>stevenwe</dc:creator>
  <cp:lastModifiedBy>stevenwe</cp:lastModifiedBy>
  <cp:revision>129</cp:revision>
  <dcterms:created xsi:type="dcterms:W3CDTF">2018-10-19T17:12:25Z</dcterms:created>
  <dcterms:modified xsi:type="dcterms:W3CDTF">2019-11-12T21:52:47Z</dcterms:modified>
</cp:coreProperties>
</file>